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3.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4.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5.xml" ContentType="application/vnd.openxmlformats-officedocument.drawingml.chart+xml"/>
  <Override PartName="/ppt/notesSlides/notesSlide23.xml" ContentType="application/vnd.openxmlformats-officedocument.presentationml.notesSlide+xml"/>
  <Override PartName="/ppt/charts/chart6.xml" ContentType="application/vnd.openxmlformats-officedocument.drawingml.chart+xml"/>
  <Override PartName="/ppt/notesSlides/notesSlide24.xml" ContentType="application/vnd.openxmlformats-officedocument.presentationml.notesSlide+xml"/>
  <Override PartName="/ppt/charts/chart7.xml" ContentType="application/vnd.openxmlformats-officedocument.drawingml.chart+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9" r:id="rId1"/>
  </p:sldMasterIdLst>
  <p:notesMasterIdLst>
    <p:notesMasterId r:id="rId30"/>
  </p:notesMasterIdLst>
  <p:handoutMasterIdLst>
    <p:handoutMasterId r:id="rId31"/>
  </p:handoutMasterIdLst>
  <p:sldIdLst>
    <p:sldId id="256" r:id="rId2"/>
    <p:sldId id="297" r:id="rId3"/>
    <p:sldId id="330" r:id="rId4"/>
    <p:sldId id="298" r:id="rId5"/>
    <p:sldId id="332" r:id="rId6"/>
    <p:sldId id="331" r:id="rId7"/>
    <p:sldId id="346" r:id="rId8"/>
    <p:sldId id="301" r:id="rId9"/>
    <p:sldId id="350" r:id="rId10"/>
    <p:sldId id="348" r:id="rId11"/>
    <p:sldId id="311" r:id="rId12"/>
    <p:sldId id="349" r:id="rId13"/>
    <p:sldId id="344" r:id="rId14"/>
    <p:sldId id="345" r:id="rId15"/>
    <p:sldId id="309" r:id="rId16"/>
    <p:sldId id="315" r:id="rId17"/>
    <p:sldId id="339" r:id="rId18"/>
    <p:sldId id="318" r:id="rId19"/>
    <p:sldId id="319" r:id="rId20"/>
    <p:sldId id="354" r:id="rId21"/>
    <p:sldId id="268" r:id="rId22"/>
    <p:sldId id="325" r:id="rId23"/>
    <p:sldId id="329" r:id="rId24"/>
    <p:sldId id="284" r:id="rId25"/>
    <p:sldId id="347" r:id="rId26"/>
    <p:sldId id="353" r:id="rId27"/>
    <p:sldId id="326" r:id="rId28"/>
    <p:sldId id="356" r:id="rId29"/>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FF8C"/>
    <a:srgbClr val="008000"/>
    <a:srgbClr val="FFCC00"/>
    <a:srgbClr val="CC9900"/>
    <a:srgbClr val="7600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88" autoAdjust="0"/>
    <p:restoredTop sz="79328" autoAdjust="0"/>
  </p:normalViewPr>
  <p:slideViewPr>
    <p:cSldViewPr>
      <p:cViewPr varScale="1">
        <p:scale>
          <a:sx n="57" d="100"/>
          <a:sy n="57" d="100"/>
        </p:scale>
        <p:origin x="-846" y="-96"/>
      </p:cViewPr>
      <p:guideLst>
        <p:guide orient="horz" pos="2160"/>
        <p:guide pos="2880"/>
      </p:guideLst>
    </p:cSldViewPr>
  </p:slideViewPr>
  <p:outlineViewPr>
    <p:cViewPr>
      <p:scale>
        <a:sx n="33" d="100"/>
        <a:sy n="33" d="100"/>
      </p:scale>
      <p:origin x="126" y="75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lgreathouse\Documents\School\Work\Xen%20Project\Experimentals\Security%202010\Eurosys%20Repeat\EurosysGraph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lgreathouse\Documents\School\Work\Xen%20Project\Experimentals\Security%202010\Analysis%20with%20BG%20Tasks\Graphs\SSH_Background.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jlgreathouse\Documents\School\Work\Xen%20Project\Experimentals\Security%202010\Eurosys%20Repeat\EurosysGraph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jlgreathouse\Documents\School\Work\Xen%20Project\Experimentals\Security%202010\Eurosys%20Repeat\EurosysGraphs.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jlgreathouse\Documents\School\Work\Xen%20Project\Experimentals\Security%202010\Analysis%20with%20BG%20Tasks\Graphs\Netcat_Backgroun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spPr>
            <a:ln w="63500"/>
          </c:spPr>
          <c:marker>
            <c:symbol val="none"/>
          </c:marker>
          <c:cat>
            <c:numRef>
              <c:f>Sheet1!$A$1:$A$101</c:f>
              <c:numCache>
                <c:formatCode>General</c:formatCode>
                <c:ptCount val="101"/>
                <c:pt idx="0">
                  <c:v>0</c:v>
                </c:pt>
                <c:pt idx="1">
                  <c:v>25</c:v>
                </c:pt>
                <c:pt idx="2">
                  <c:v>50</c:v>
                </c:pt>
                <c:pt idx="3">
                  <c:v>75</c:v>
                </c:pt>
                <c:pt idx="4">
                  <c:v>100</c:v>
                </c:pt>
              </c:numCache>
            </c:numRef>
          </c:cat>
          <c:val>
            <c:numRef>
              <c:f>Sheet1!$B$1:$B$5</c:f>
              <c:numCache>
                <c:formatCode>General</c:formatCode>
                <c:ptCount val="5"/>
                <c:pt idx="0">
                  <c:v>0</c:v>
                </c:pt>
                <c:pt idx="1">
                  <c:v>25</c:v>
                </c:pt>
                <c:pt idx="2">
                  <c:v>50</c:v>
                </c:pt>
                <c:pt idx="3">
                  <c:v>75</c:v>
                </c:pt>
                <c:pt idx="4">
                  <c:v>100</c:v>
                </c:pt>
              </c:numCache>
            </c:numRef>
          </c:val>
          <c:smooth val="0"/>
        </c:ser>
        <c:dLbls>
          <c:showLegendKey val="0"/>
          <c:showVal val="0"/>
          <c:showCatName val="0"/>
          <c:showSerName val="0"/>
          <c:showPercent val="0"/>
          <c:showBubbleSize val="0"/>
        </c:dLbls>
        <c:marker val="1"/>
        <c:smooth val="0"/>
        <c:axId val="88983040"/>
        <c:axId val="64290112"/>
      </c:lineChart>
      <c:catAx>
        <c:axId val="88983040"/>
        <c:scaling>
          <c:orientation val="minMax"/>
        </c:scaling>
        <c:delete val="1"/>
        <c:axPos val="b"/>
        <c:title>
          <c:tx>
            <c:rich>
              <a:bodyPr/>
              <a:lstStyle/>
              <a:p>
                <a:pPr>
                  <a:defRPr sz="2000"/>
                </a:pPr>
                <a:r>
                  <a:rPr lang="en-US" sz="2000" baseline="0" dirty="0" smtClean="0"/>
                  <a:t>Overhead</a:t>
                </a:r>
                <a:endParaRPr lang="en-US" sz="2000" dirty="0"/>
              </a:p>
            </c:rich>
          </c:tx>
          <c:layout/>
          <c:overlay val="0"/>
        </c:title>
        <c:numFmt formatCode="General" sourceLinked="1"/>
        <c:majorTickMark val="out"/>
        <c:minorTickMark val="none"/>
        <c:tickLblPos val="nextTo"/>
        <c:crossAx val="64290112"/>
        <c:crosses val="autoZero"/>
        <c:auto val="1"/>
        <c:lblAlgn val="ctr"/>
        <c:lblOffset val="100"/>
        <c:noMultiLvlLbl val="0"/>
      </c:catAx>
      <c:valAx>
        <c:axId val="64290112"/>
        <c:scaling>
          <c:orientation val="minMax"/>
          <c:max val="100"/>
        </c:scaling>
        <c:delete val="0"/>
        <c:axPos val="l"/>
        <c:majorGridlines/>
        <c:title>
          <c:tx>
            <c:rich>
              <a:bodyPr rot="-5400000" vert="horz"/>
              <a:lstStyle/>
              <a:p>
                <a:pPr>
                  <a:defRPr sz="2000"/>
                </a:pPr>
                <a:r>
                  <a:rPr lang="en-US" sz="2000" dirty="0" smtClean="0"/>
                  <a:t>Ideal</a:t>
                </a:r>
                <a:br>
                  <a:rPr lang="en-US" sz="2000" dirty="0" smtClean="0"/>
                </a:br>
                <a:r>
                  <a:rPr lang="en-US" sz="2000" dirty="0" smtClean="0"/>
                  <a:t>Detection </a:t>
                </a:r>
                <a:r>
                  <a:rPr lang="en-US" sz="2000" dirty="0"/>
                  <a:t>Accuracy </a:t>
                </a:r>
                <a:r>
                  <a:rPr lang="en-US" sz="2000" dirty="0" smtClean="0"/>
                  <a:t>(%)</a:t>
                </a:r>
                <a:endParaRPr lang="en-US" sz="2000" dirty="0"/>
              </a:p>
            </c:rich>
          </c:tx>
          <c:layout/>
          <c:overlay val="0"/>
        </c:title>
        <c:numFmt formatCode="General" sourceLinked="1"/>
        <c:majorTickMark val="out"/>
        <c:minorTickMark val="none"/>
        <c:tickLblPos val="nextTo"/>
        <c:txPr>
          <a:bodyPr/>
          <a:lstStyle/>
          <a:p>
            <a:pPr>
              <a:defRPr sz="1600"/>
            </a:pPr>
            <a:endParaRPr lang="en-US"/>
          </a:p>
        </c:txPr>
        <c:crossAx val="88983040"/>
        <c:crosses val="autoZero"/>
        <c:crossBetween val="midCat"/>
        <c:majorUnit val="25"/>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spPr>
            <a:ln w="63500"/>
          </c:spPr>
          <c:marker>
            <c:symbol val="none"/>
          </c:marker>
          <c:cat>
            <c:numRef>
              <c:f>Sheet1!$A$1:$A$101</c:f>
              <c:numCache>
                <c:formatCode>General</c:formatCode>
                <c:ptCount val="101"/>
                <c:pt idx="0">
                  <c:v>0</c:v>
                </c:pt>
                <c:pt idx="1">
                  <c:v>25</c:v>
                </c:pt>
                <c:pt idx="2">
                  <c:v>50</c:v>
                </c:pt>
                <c:pt idx="3">
                  <c:v>75</c:v>
                </c:pt>
                <c:pt idx="4">
                  <c:v>100</c:v>
                </c:pt>
              </c:numCache>
            </c:numRef>
          </c:cat>
          <c:val>
            <c:numRef>
              <c:f>Sheet1!$B$1:$B$5</c:f>
              <c:numCache>
                <c:formatCode>General</c:formatCode>
                <c:ptCount val="5"/>
                <c:pt idx="0">
                  <c:v>0</c:v>
                </c:pt>
                <c:pt idx="1">
                  <c:v>25</c:v>
                </c:pt>
                <c:pt idx="2">
                  <c:v>50</c:v>
                </c:pt>
                <c:pt idx="3">
                  <c:v>75</c:v>
                </c:pt>
                <c:pt idx="4">
                  <c:v>100</c:v>
                </c:pt>
              </c:numCache>
            </c:numRef>
          </c:val>
          <c:smooth val="0"/>
        </c:ser>
        <c:dLbls>
          <c:showLegendKey val="0"/>
          <c:showVal val="0"/>
          <c:showCatName val="0"/>
          <c:showSerName val="0"/>
          <c:showPercent val="0"/>
          <c:showBubbleSize val="0"/>
        </c:dLbls>
        <c:marker val="1"/>
        <c:smooth val="0"/>
        <c:axId val="96673792"/>
        <c:axId val="96948160"/>
      </c:lineChart>
      <c:catAx>
        <c:axId val="96673792"/>
        <c:scaling>
          <c:orientation val="minMax"/>
        </c:scaling>
        <c:delete val="1"/>
        <c:axPos val="b"/>
        <c:title>
          <c:tx>
            <c:rich>
              <a:bodyPr/>
              <a:lstStyle/>
              <a:p>
                <a:pPr>
                  <a:defRPr sz="2000"/>
                </a:pPr>
                <a:r>
                  <a:rPr lang="en-US" sz="2000" baseline="0" dirty="0" smtClean="0"/>
                  <a:t>Overhead</a:t>
                </a:r>
                <a:endParaRPr lang="en-US" sz="2000" dirty="0"/>
              </a:p>
            </c:rich>
          </c:tx>
          <c:layout/>
          <c:overlay val="0"/>
        </c:title>
        <c:numFmt formatCode="General" sourceLinked="1"/>
        <c:majorTickMark val="out"/>
        <c:minorTickMark val="none"/>
        <c:tickLblPos val="nextTo"/>
        <c:crossAx val="96948160"/>
        <c:crosses val="autoZero"/>
        <c:auto val="1"/>
        <c:lblAlgn val="ctr"/>
        <c:lblOffset val="100"/>
        <c:noMultiLvlLbl val="0"/>
      </c:catAx>
      <c:valAx>
        <c:axId val="96948160"/>
        <c:scaling>
          <c:orientation val="minMax"/>
          <c:max val="100"/>
        </c:scaling>
        <c:delete val="0"/>
        <c:axPos val="l"/>
        <c:majorGridlines/>
        <c:title>
          <c:tx>
            <c:rich>
              <a:bodyPr rot="-5400000" vert="horz"/>
              <a:lstStyle/>
              <a:p>
                <a:pPr>
                  <a:defRPr sz="2000"/>
                </a:pPr>
                <a:r>
                  <a:rPr lang="en-US" sz="2000" dirty="0" smtClean="0"/>
                  <a:t>Ideal</a:t>
                </a:r>
                <a:br>
                  <a:rPr lang="en-US" sz="2000" dirty="0" smtClean="0"/>
                </a:br>
                <a:r>
                  <a:rPr lang="en-US" sz="2000" dirty="0" smtClean="0"/>
                  <a:t>Detection </a:t>
                </a:r>
                <a:r>
                  <a:rPr lang="en-US" sz="2000" dirty="0"/>
                  <a:t>Accuracy </a:t>
                </a:r>
                <a:r>
                  <a:rPr lang="en-US" sz="2000" dirty="0" smtClean="0"/>
                  <a:t>(%)</a:t>
                </a:r>
                <a:endParaRPr lang="en-US" sz="2000" dirty="0"/>
              </a:p>
            </c:rich>
          </c:tx>
          <c:layout/>
          <c:overlay val="0"/>
        </c:title>
        <c:numFmt formatCode="General" sourceLinked="1"/>
        <c:majorTickMark val="out"/>
        <c:minorTickMark val="none"/>
        <c:tickLblPos val="nextTo"/>
        <c:txPr>
          <a:bodyPr/>
          <a:lstStyle/>
          <a:p>
            <a:pPr>
              <a:defRPr sz="1600"/>
            </a:pPr>
            <a:endParaRPr lang="en-US"/>
          </a:p>
        </c:txPr>
        <c:crossAx val="96673792"/>
        <c:crosses val="autoZero"/>
        <c:crossBetween val="midCat"/>
        <c:majorUnit val="25"/>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14485165794065"/>
          <c:y val="4.7619047619047616E-2"/>
          <c:w val="0.81675392670157065"/>
          <c:h val="0.74404761904761907"/>
        </c:manualLayout>
      </c:layout>
      <c:scatterChart>
        <c:scatterStyle val="lineMarker"/>
        <c:varyColors val="0"/>
        <c:ser>
          <c:idx val="0"/>
          <c:order val="0"/>
          <c:spPr>
            <a:ln w="50800">
              <a:solidFill>
                <a:prstClr val="black"/>
              </a:solidFill>
            </a:ln>
          </c:spPr>
          <c:marker>
            <c:symbol val="none"/>
          </c:marker>
          <c:errBars>
            <c:errDir val="y"/>
            <c:errBarType val="both"/>
            <c:errValType val="cust"/>
            <c:noEndCap val="0"/>
            <c:plus>
              <c:numRef>
                <c:f>'SSH Into DUT'!$G$48:$G$58</c:f>
                <c:numCache>
                  <c:formatCode>General</c:formatCode>
                  <c:ptCount val="11"/>
                  <c:pt idx="0">
                    <c:v>0.2062167333333278</c:v>
                  </c:pt>
                  <c:pt idx="1">
                    <c:v>0.25178993333333466</c:v>
                  </c:pt>
                  <c:pt idx="2">
                    <c:v>0.27333781333333107</c:v>
                  </c:pt>
                  <c:pt idx="3">
                    <c:v>0.24146734333333164</c:v>
                  </c:pt>
                  <c:pt idx="4">
                    <c:v>0.20050358714285643</c:v>
                  </c:pt>
                  <c:pt idx="5">
                    <c:v>0.20341883899999935</c:v>
                  </c:pt>
                  <c:pt idx="6">
                    <c:v>0.15600885833333233</c:v>
                  </c:pt>
                  <c:pt idx="7">
                    <c:v>0.12890646299999897</c:v>
                  </c:pt>
                  <c:pt idx="8">
                    <c:v>0.1100866840000001</c:v>
                  </c:pt>
                  <c:pt idx="9">
                    <c:v>3.199796515384612E-2</c:v>
                  </c:pt>
                  <c:pt idx="10">
                    <c:v>1.5312035714285799E-3</c:v>
                  </c:pt>
                </c:numCache>
              </c:numRef>
            </c:plus>
            <c:minus>
              <c:numRef>
                <c:f>'SSH Into DUT'!$F$48:$F$58</c:f>
                <c:numCache>
                  <c:formatCode>General</c:formatCode>
                  <c:ptCount val="11"/>
                  <c:pt idx="0">
                    <c:v>0.20621672666667124</c:v>
                  </c:pt>
                  <c:pt idx="1">
                    <c:v>0.25178992666666744</c:v>
                  </c:pt>
                  <c:pt idx="2">
                    <c:v>0.27333780666666918</c:v>
                  </c:pt>
                  <c:pt idx="3">
                    <c:v>0.24146733666666798</c:v>
                  </c:pt>
                  <c:pt idx="4">
                    <c:v>0.20050359285714414</c:v>
                  </c:pt>
                  <c:pt idx="5">
                    <c:v>0.20341883900000113</c:v>
                  </c:pt>
                  <c:pt idx="6">
                    <c:v>0.15600885766666739</c:v>
                  </c:pt>
                  <c:pt idx="7">
                    <c:v>0.12890646300000075</c:v>
                  </c:pt>
                  <c:pt idx="8">
                    <c:v>0.11008668399999966</c:v>
                  </c:pt>
                  <c:pt idx="9">
                    <c:v>3.1997964846153859E-2</c:v>
                  </c:pt>
                  <c:pt idx="10">
                    <c:v>1.5312044285714366E-3</c:v>
                  </c:pt>
                </c:numCache>
              </c:numRef>
            </c:minus>
            <c:spPr>
              <a:ln w="38100">
                <a:solidFill>
                  <a:srgbClr val="333333"/>
                </a:solidFill>
                <a:prstDash val="solid"/>
              </a:ln>
            </c:spPr>
          </c:errBars>
          <c:xVal>
            <c:numRef>
              <c:f>'SSH Into DUT'!$A$48:$A$58</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xVal>
          <c:yVal>
            <c:numRef>
              <c:f>'SSH Into DUT'!$B$48:$B$58</c:f>
              <c:numCache>
                <c:formatCode>General</c:formatCode>
                <c:ptCount val="11"/>
                <c:pt idx="0">
                  <c:v>19.673866666666672</c:v>
                </c:pt>
                <c:pt idx="1">
                  <c:v>16.891666666666666</c:v>
                </c:pt>
                <c:pt idx="2">
                  <c:v>15.167066666666669</c:v>
                </c:pt>
                <c:pt idx="3">
                  <c:v>13.031466666666669</c:v>
                </c:pt>
                <c:pt idx="4">
                  <c:v>10.979357142857143</c:v>
                </c:pt>
                <c:pt idx="5">
                  <c:v>8.8668000000000013</c:v>
                </c:pt>
                <c:pt idx="6">
                  <c:v>6.5110666666666672</c:v>
                </c:pt>
                <c:pt idx="7">
                  <c:v>4.1898000000000009</c:v>
                </c:pt>
                <c:pt idx="8">
                  <c:v>1.9419999999999997</c:v>
                </c:pt>
                <c:pt idx="9">
                  <c:v>0.40484615384615386</c:v>
                </c:pt>
                <c:pt idx="10">
                  <c:v>0.17342857142857143</c:v>
                </c:pt>
              </c:numCache>
            </c:numRef>
          </c:yVal>
          <c:smooth val="0"/>
        </c:ser>
        <c:ser>
          <c:idx val="1"/>
          <c:order val="1"/>
          <c:spPr>
            <a:ln w="50800">
              <a:prstDash val="sysDash"/>
            </a:ln>
          </c:spPr>
          <c:marker>
            <c:symbol val="none"/>
          </c:marker>
          <c:xVal>
            <c:numRef>
              <c:f>'SSH Into DUT'!$A$61:$A$62</c:f>
              <c:numCache>
                <c:formatCode>General</c:formatCode>
                <c:ptCount val="2"/>
                <c:pt idx="0">
                  <c:v>0</c:v>
                </c:pt>
                <c:pt idx="1">
                  <c:v>100</c:v>
                </c:pt>
              </c:numCache>
            </c:numRef>
          </c:xVal>
          <c:yVal>
            <c:numRef>
              <c:f>'SSH Into DUT'!$B$61:$B$62</c:f>
              <c:numCache>
                <c:formatCode>General</c:formatCode>
                <c:ptCount val="2"/>
                <c:pt idx="0">
                  <c:v>19.719200000000001</c:v>
                </c:pt>
                <c:pt idx="1">
                  <c:v>19.719200000000001</c:v>
                </c:pt>
              </c:numCache>
            </c:numRef>
          </c:yVal>
          <c:smooth val="0"/>
        </c:ser>
        <c:dLbls>
          <c:showLegendKey val="0"/>
          <c:showVal val="0"/>
          <c:showCatName val="0"/>
          <c:showSerName val="0"/>
          <c:showPercent val="0"/>
          <c:showBubbleSize val="0"/>
        </c:dLbls>
        <c:axId val="81502784"/>
        <c:axId val="81503360"/>
      </c:scatterChart>
      <c:valAx>
        <c:axId val="81502784"/>
        <c:scaling>
          <c:orientation val="minMax"/>
          <c:max val="100"/>
          <c:min val="0"/>
        </c:scaling>
        <c:delete val="0"/>
        <c:axPos val="b"/>
        <c:title>
          <c:tx>
            <c:rich>
              <a:bodyPr/>
              <a:lstStyle/>
              <a:p>
                <a:pPr>
                  <a:defRPr sz="2400">
                    <a:latin typeface="Arial" pitchFamily="34" charset="0"/>
                    <a:cs typeface="Arial" pitchFamily="34" charset="0"/>
                  </a:defRPr>
                </a:pPr>
                <a:r>
                  <a:rPr lang="en-US" sz="2400" b="0" i="0" baseline="0" dirty="0" smtClean="0">
                    <a:latin typeface="Arial" pitchFamily="34" charset="0"/>
                    <a:cs typeface="Arial" pitchFamily="34" charset="0"/>
                  </a:rPr>
                  <a:t>Maximum % Time in Analysis</a:t>
                </a:r>
                <a:endParaRPr lang="en-US" sz="2400" dirty="0">
                  <a:latin typeface="Arial" pitchFamily="34" charset="0"/>
                  <a:cs typeface="Arial" pitchFamily="34" charset="0"/>
                </a:endParaRPr>
              </a:p>
            </c:rich>
          </c:tx>
          <c:layout>
            <c:manualLayout>
              <c:xMode val="edge"/>
              <c:yMode val="edge"/>
              <c:x val="0.34513246819757287"/>
              <c:y val="0.9196428571428571"/>
            </c:manualLayout>
          </c:layout>
          <c:overlay val="0"/>
        </c:title>
        <c:numFmt formatCode="General" sourceLinked="1"/>
        <c:majorTickMark val="out"/>
        <c:minorTickMark val="none"/>
        <c:tickLblPos val="nextTo"/>
        <c:txPr>
          <a:bodyPr rot="0" vert="horz"/>
          <a:lstStyle/>
          <a:p>
            <a:pPr>
              <a:defRPr sz="2400" b="0" i="0" u="none" strike="noStrike" baseline="0">
                <a:solidFill>
                  <a:srgbClr val="000000"/>
                </a:solidFill>
                <a:latin typeface="Arial"/>
                <a:ea typeface="Arial"/>
                <a:cs typeface="Arial"/>
              </a:defRPr>
            </a:pPr>
            <a:endParaRPr lang="en-US"/>
          </a:p>
        </c:txPr>
        <c:crossAx val="81503360"/>
        <c:crosses val="autoZero"/>
        <c:crossBetween val="midCat"/>
        <c:majorUnit val="20"/>
      </c:valAx>
      <c:valAx>
        <c:axId val="81503360"/>
        <c:scaling>
          <c:orientation val="minMax"/>
          <c:max val="25"/>
          <c:min val="0"/>
        </c:scaling>
        <c:delete val="0"/>
        <c:axPos val="l"/>
        <c:majorGridlines/>
        <c:title>
          <c:tx>
            <c:rich>
              <a:bodyPr rot="-5400000" vert="horz"/>
              <a:lstStyle/>
              <a:p>
                <a:pPr>
                  <a:defRPr sz="2400" b="0">
                    <a:latin typeface="Arial" pitchFamily="34" charset="0"/>
                    <a:cs typeface="Arial" pitchFamily="34" charset="0"/>
                  </a:defRPr>
                </a:pPr>
                <a:r>
                  <a:rPr lang="en-US" sz="2400" b="0" i="0" baseline="0">
                    <a:latin typeface="Arial" pitchFamily="34" charset="0"/>
                    <a:cs typeface="Arial" pitchFamily="34" charset="0"/>
                  </a:rPr>
                  <a:t>Throughput (MB/s)</a:t>
                </a:r>
                <a:endParaRPr lang="en-US" sz="2400" b="0">
                  <a:latin typeface="Arial" pitchFamily="34" charset="0"/>
                  <a:cs typeface="Arial" pitchFamily="34" charset="0"/>
                </a:endParaRPr>
              </a:p>
            </c:rich>
          </c:tx>
          <c:layout>
            <c:manualLayout>
              <c:xMode val="edge"/>
              <c:yMode val="edge"/>
              <c:x val="1.0273715785526808E-3"/>
              <c:y val="0.18200506186726659"/>
            </c:manualLayout>
          </c:layout>
          <c:overlay val="0"/>
        </c:title>
        <c:numFmt formatCode="General" sourceLinked="1"/>
        <c:majorTickMark val="out"/>
        <c:minorTickMark val="none"/>
        <c:tickLblPos val="nextTo"/>
        <c:txPr>
          <a:bodyPr/>
          <a:lstStyle/>
          <a:p>
            <a:pPr>
              <a:defRPr sz="2400">
                <a:latin typeface="Arial" pitchFamily="34" charset="0"/>
                <a:cs typeface="Arial" pitchFamily="34" charset="0"/>
              </a:defRPr>
            </a:pPr>
            <a:endParaRPr lang="en-US"/>
          </a:p>
        </c:txPr>
        <c:crossAx val="81502784"/>
        <c:crosses val="autoZero"/>
        <c:crossBetween val="midCat"/>
        <c:majorUnit val="5"/>
      </c:valAx>
    </c:plotArea>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524254250827343"/>
          <c:y val="8.9688514963026877E-2"/>
          <c:w val="0.88475745749172663"/>
          <c:h val="0.73059552487445922"/>
        </c:manualLayout>
      </c:layout>
      <c:barChart>
        <c:barDir val="col"/>
        <c:grouping val="clustered"/>
        <c:varyColors val="0"/>
        <c:ser>
          <c:idx val="0"/>
          <c:order val="0"/>
          <c:tx>
            <c:strRef>
              <c:f>Sheet1!$A$2</c:f>
              <c:strCache>
                <c:ptCount val="1"/>
                <c:pt idx="0">
                  <c:v>Apache</c:v>
                </c:pt>
              </c:strCache>
            </c:strRef>
          </c:tx>
          <c:spPr>
            <a:solidFill>
              <a:srgbClr val="00B0F0"/>
            </a:solidFill>
            <a:ln w="3175">
              <a:solidFill>
                <a:schemeClr val="tx1"/>
              </a:solidFill>
            </a:ln>
          </c:spPr>
          <c:invertIfNegative val="0"/>
          <c:dLbls>
            <c:dLbl>
              <c:idx val="0"/>
              <c:layout>
                <c:manualLayout>
                  <c:x val="-9.2592947620677851E-3"/>
                  <c:y val="1.388834208223972E-2"/>
                </c:manualLayout>
              </c:layout>
              <c:tx>
                <c:rich>
                  <a:bodyPr/>
                  <a:lstStyle/>
                  <a:p>
                    <a:pPr>
                      <a:defRPr sz="2000">
                        <a:latin typeface="Arial" pitchFamily="34" charset="0"/>
                        <a:cs typeface="Arial" pitchFamily="34" charset="0"/>
                      </a:defRPr>
                    </a:pPr>
                    <a:r>
                      <a:rPr lang="en-US" sz="2000"/>
                      <a:t>0.1</a:t>
                    </a:r>
                    <a:endParaRPr lang="en-US" sz="900"/>
                  </a:p>
                </c:rich>
              </c:tx>
              <c:spPr/>
              <c:dLblPos val="outEnd"/>
              <c:showLegendKey val="0"/>
              <c:showVal val="0"/>
              <c:showCatName val="0"/>
              <c:showSerName val="0"/>
              <c:showPercent val="0"/>
              <c:showBubbleSize val="0"/>
            </c:dLbl>
            <c:dLbl>
              <c:idx val="1"/>
              <c:layout>
                <c:manualLayout>
                  <c:x val="-6.9404541823576398E-3"/>
                  <c:y val="1.3888888888888888E-2"/>
                </c:manualLayout>
              </c:layout>
              <c:tx>
                <c:rich>
                  <a:bodyPr/>
                  <a:lstStyle/>
                  <a:p>
                    <a:pPr>
                      <a:defRPr sz="2000">
                        <a:latin typeface="Arial" pitchFamily="34" charset="0"/>
                        <a:cs typeface="Arial" pitchFamily="34" charset="0"/>
                      </a:defRPr>
                    </a:pPr>
                    <a:r>
                      <a:rPr lang="en-US" sz="2000"/>
                      <a:t>0.7</a:t>
                    </a:r>
                    <a:endParaRPr lang="en-US" sz="900"/>
                  </a:p>
                </c:rich>
              </c:tx>
              <c:spPr/>
              <c:dLblPos val="outEnd"/>
              <c:showLegendKey val="0"/>
              <c:showVal val="0"/>
              <c:showCatName val="0"/>
              <c:showSerName val="0"/>
              <c:showPercent val="0"/>
              <c:showBubbleSize val="0"/>
            </c:dLbl>
            <c:dLbl>
              <c:idx val="2"/>
              <c:layout>
                <c:manualLayout>
                  <c:x val="0"/>
                  <c:y val="6.9444444444444441E-3"/>
                </c:manualLayout>
              </c:layout>
              <c:tx>
                <c:rich>
                  <a:bodyPr/>
                  <a:lstStyle/>
                  <a:p>
                    <a:pPr>
                      <a:defRPr sz="2000">
                        <a:latin typeface="Arial" pitchFamily="34" charset="0"/>
                        <a:cs typeface="Arial" pitchFamily="34" charset="0"/>
                      </a:defRPr>
                    </a:pPr>
                    <a:r>
                      <a:rPr lang="en-US" sz="2000"/>
                      <a:t>2</a:t>
                    </a:r>
                    <a:endParaRPr lang="en-US" sz="900"/>
                  </a:p>
                </c:rich>
              </c:tx>
              <c:spPr/>
              <c:dLblPos val="outEnd"/>
              <c:showLegendKey val="0"/>
              <c:showVal val="0"/>
              <c:showCatName val="0"/>
              <c:showSerName val="0"/>
              <c:showPercent val="0"/>
              <c:showBubbleSize val="0"/>
            </c:dLbl>
            <c:dLbl>
              <c:idx val="3"/>
              <c:delete val="1"/>
            </c:dLbl>
            <c:dLbl>
              <c:idx val="4"/>
              <c:delete val="1"/>
            </c:dLbl>
            <c:txPr>
              <a:bodyPr/>
              <a:lstStyle/>
              <a:p>
                <a:pPr>
                  <a:defRPr sz="2000"/>
                </a:pPr>
                <a:endParaRPr lang="en-US"/>
              </a:p>
            </c:txPr>
            <c:showLegendKey val="0"/>
            <c:showVal val="1"/>
            <c:showCatName val="0"/>
            <c:showSerName val="0"/>
            <c:showPercent val="0"/>
            <c:showBubbleSize val="0"/>
            <c:showLeaderLines val="0"/>
          </c:dLbls>
          <c:errBars>
            <c:errBarType val="both"/>
            <c:errValType val="cust"/>
            <c:noEndCap val="0"/>
            <c:plus>
              <c:numRef>
                <c:f>(Sheet1!$D$2,Sheet1!$G$2,Sheet1!$J$2,Sheet1!$M$2,Sheet1!$P$2)</c:f>
                <c:numCache>
                  <c:formatCode>General</c:formatCode>
                  <c:ptCount val="5"/>
                  <c:pt idx="0">
                    <c:v>0.16</c:v>
                  </c:pt>
                  <c:pt idx="1">
                    <c:v>0.64000000000000012</c:v>
                  </c:pt>
                  <c:pt idx="2">
                    <c:v>0.96</c:v>
                  </c:pt>
                  <c:pt idx="3">
                    <c:v>2.1000000000000014</c:v>
                  </c:pt>
                  <c:pt idx="4">
                    <c:v>4.1000000000000085</c:v>
                  </c:pt>
                </c:numCache>
              </c:numRef>
            </c:plus>
            <c:minus>
              <c:numRef>
                <c:f>(Sheet1!$B$2,Sheet1!$E$2,Sheet1!$H$2,Sheet1!$K$2,Sheet1!$N$2)</c:f>
                <c:numCache>
                  <c:formatCode>General</c:formatCode>
                  <c:ptCount val="5"/>
                  <c:pt idx="0">
                    <c:v>0.1</c:v>
                  </c:pt>
                  <c:pt idx="1">
                    <c:v>0.45999999999999996</c:v>
                  </c:pt>
                  <c:pt idx="2">
                    <c:v>0.8</c:v>
                  </c:pt>
                  <c:pt idx="3">
                    <c:v>1.8999999999999986</c:v>
                  </c:pt>
                  <c:pt idx="4">
                    <c:v>4.1999999999999957</c:v>
                  </c:pt>
                </c:numCache>
              </c:numRef>
            </c:minus>
            <c:spPr>
              <a:ln w="25400"/>
            </c:spPr>
          </c:errBars>
          <c:cat>
            <c:numRef>
              <c:f>(Sheet1!$C$1,Sheet1!$F$1,Sheet1!$I$1,Sheet1!$L$1,Sheet1!$O$1)</c:f>
              <c:numCache>
                <c:formatCode>0%</c:formatCode>
                <c:ptCount val="5"/>
                <c:pt idx="0">
                  <c:v>0.1</c:v>
                </c:pt>
                <c:pt idx="1">
                  <c:v>0.25</c:v>
                </c:pt>
                <c:pt idx="2">
                  <c:v>0.5</c:v>
                </c:pt>
                <c:pt idx="3">
                  <c:v>0.75</c:v>
                </c:pt>
                <c:pt idx="4">
                  <c:v>0.9</c:v>
                </c:pt>
              </c:numCache>
            </c:numRef>
          </c:cat>
          <c:val>
            <c:numRef>
              <c:f>(Sheet1!$C$2,Sheet1!$F$2,Sheet1!$I$2,Sheet1!$L$2,Sheet1!$O$2)</c:f>
              <c:numCache>
                <c:formatCode>General</c:formatCode>
                <c:ptCount val="5"/>
                <c:pt idx="0">
                  <c:v>0.1</c:v>
                </c:pt>
                <c:pt idx="1">
                  <c:v>0.7</c:v>
                </c:pt>
                <c:pt idx="2">
                  <c:v>2</c:v>
                </c:pt>
                <c:pt idx="3">
                  <c:v>11.7</c:v>
                </c:pt>
                <c:pt idx="4">
                  <c:v>65.3</c:v>
                </c:pt>
              </c:numCache>
            </c:numRef>
          </c:val>
        </c:ser>
        <c:ser>
          <c:idx val="1"/>
          <c:order val="1"/>
          <c:tx>
            <c:strRef>
              <c:f>Sheet1!$A$3</c:f>
              <c:strCache>
                <c:ptCount val="1"/>
                <c:pt idx="0">
                  <c:v>Eggdrop</c:v>
                </c:pt>
              </c:strCache>
            </c:strRef>
          </c:tx>
          <c:spPr>
            <a:solidFill>
              <a:schemeClr val="accent1">
                <a:lumMod val="40000"/>
                <a:lumOff val="60000"/>
              </a:schemeClr>
            </a:solidFill>
            <a:ln w="3175">
              <a:solidFill>
                <a:prstClr val="black"/>
              </a:solidFill>
            </a:ln>
          </c:spPr>
          <c:invertIfNegative val="0"/>
          <c:errBars>
            <c:errBarType val="both"/>
            <c:errValType val="cust"/>
            <c:noEndCap val="0"/>
            <c:plus>
              <c:numRef>
                <c:f>(Sheet1!$D$3,Sheet1!$G$3,Sheet1!$J$3,Sheet1!$M$3,Sheet1!$P$3)</c:f>
                <c:numCache>
                  <c:formatCode>General</c:formatCode>
                  <c:ptCount val="5"/>
                  <c:pt idx="0">
                    <c:v>5.9</c:v>
                  </c:pt>
                  <c:pt idx="1">
                    <c:v>8.1000000000000014</c:v>
                  </c:pt>
                  <c:pt idx="2">
                    <c:v>8.6000000000000014</c:v>
                  </c:pt>
                  <c:pt idx="3">
                    <c:v>8.1000000000000085</c:v>
                  </c:pt>
                  <c:pt idx="4">
                    <c:v>4.3999999999999915</c:v>
                  </c:pt>
                </c:numCache>
              </c:numRef>
            </c:plus>
            <c:minus>
              <c:numRef>
                <c:f>(Sheet1!$B$3,Sheet1!$E$3,Sheet1!$H$3,Sheet1!$K$3,Sheet1!$N$3)</c:f>
                <c:numCache>
                  <c:formatCode>General</c:formatCode>
                  <c:ptCount val="5"/>
                  <c:pt idx="0">
                    <c:v>4.5999999999999996</c:v>
                  </c:pt>
                  <c:pt idx="1">
                    <c:v>7.0999999999999979</c:v>
                  </c:pt>
                  <c:pt idx="2">
                    <c:v>8.7999999999999972</c:v>
                  </c:pt>
                  <c:pt idx="3">
                    <c:v>8.8999999999999986</c:v>
                  </c:pt>
                  <c:pt idx="4">
                    <c:v>6.8000000000000114</c:v>
                  </c:pt>
                </c:numCache>
              </c:numRef>
            </c:minus>
            <c:spPr>
              <a:ln w="25400"/>
            </c:spPr>
          </c:errBars>
          <c:cat>
            <c:numRef>
              <c:f>(Sheet1!$C$1,Sheet1!$F$1,Sheet1!$I$1,Sheet1!$L$1,Sheet1!$O$1)</c:f>
              <c:numCache>
                <c:formatCode>0%</c:formatCode>
                <c:ptCount val="5"/>
                <c:pt idx="0">
                  <c:v>0.1</c:v>
                </c:pt>
                <c:pt idx="1">
                  <c:v>0.25</c:v>
                </c:pt>
                <c:pt idx="2">
                  <c:v>0.5</c:v>
                </c:pt>
                <c:pt idx="3">
                  <c:v>0.75</c:v>
                </c:pt>
                <c:pt idx="4">
                  <c:v>0.9</c:v>
                </c:pt>
              </c:numCache>
            </c:numRef>
          </c:cat>
          <c:val>
            <c:numRef>
              <c:f>(Sheet1!$C$3,Sheet1!$F$3,Sheet1!$I$3,Sheet1!$L$3,Sheet1!$O$3)</c:f>
              <c:numCache>
                <c:formatCode>General</c:formatCode>
                <c:ptCount val="5"/>
                <c:pt idx="0">
                  <c:v>8.6</c:v>
                </c:pt>
                <c:pt idx="1">
                  <c:v>20.399999999999999</c:v>
                </c:pt>
                <c:pt idx="2">
                  <c:v>53.3</c:v>
                </c:pt>
                <c:pt idx="3">
                  <c:v>62.8</c:v>
                </c:pt>
                <c:pt idx="4">
                  <c:v>89.4</c:v>
                </c:pt>
              </c:numCache>
            </c:numRef>
          </c:val>
        </c:ser>
        <c:ser>
          <c:idx val="2"/>
          <c:order val="2"/>
          <c:tx>
            <c:strRef>
              <c:f>Sheet1!$A$4</c:f>
              <c:strCache>
                <c:ptCount val="1"/>
                <c:pt idx="0">
                  <c:v>Lynx</c:v>
                </c:pt>
              </c:strCache>
            </c:strRef>
          </c:tx>
          <c:spPr>
            <a:solidFill>
              <a:srgbClr val="8CAF47"/>
            </a:solidFill>
            <a:ln w="3175">
              <a:solidFill>
                <a:prstClr val="black"/>
              </a:solidFill>
            </a:ln>
          </c:spPr>
          <c:invertIfNegative val="0"/>
          <c:errBars>
            <c:errBarType val="both"/>
            <c:errValType val="cust"/>
            <c:noEndCap val="0"/>
            <c:plus>
              <c:numRef>
                <c:f>(Sheet1!$D$4,Sheet1!$G$4,Sheet1!$J$4,Sheet1!$M$4,Sheet1!$P$4)</c:f>
                <c:numCache>
                  <c:formatCode>General</c:formatCode>
                  <c:ptCount val="5"/>
                  <c:pt idx="0">
                    <c:v>6.3999999999999986</c:v>
                  </c:pt>
                  <c:pt idx="1">
                    <c:v>7.6999999999999993</c:v>
                  </c:pt>
                  <c:pt idx="2">
                    <c:v>9.5999999999999943</c:v>
                  </c:pt>
                  <c:pt idx="3">
                    <c:v>6.8999999999999986</c:v>
                  </c:pt>
                  <c:pt idx="4">
                    <c:v>5.2000000000000028</c:v>
                  </c:pt>
                </c:numCache>
              </c:numRef>
            </c:plus>
            <c:minus>
              <c:numRef>
                <c:f>(Sheet1!$B$4,Sheet1!$E$4,Sheet1!$H$4,Sheet1!$K$4,Sheet1!$N$4)</c:f>
                <c:numCache>
                  <c:formatCode>General</c:formatCode>
                  <c:ptCount val="5"/>
                  <c:pt idx="0">
                    <c:v>4.9000000000000004</c:v>
                  </c:pt>
                  <c:pt idx="1">
                    <c:v>6.5</c:v>
                  </c:pt>
                  <c:pt idx="2">
                    <c:v>9.1000000000000014</c:v>
                  </c:pt>
                  <c:pt idx="3">
                    <c:v>6.8999999999999986</c:v>
                  </c:pt>
                  <c:pt idx="4">
                    <c:v>6.6000000000000085</c:v>
                  </c:pt>
                </c:numCache>
              </c:numRef>
            </c:minus>
            <c:spPr>
              <a:ln w="25400"/>
            </c:spPr>
          </c:errBars>
          <c:cat>
            <c:numRef>
              <c:f>(Sheet1!$C$1,Sheet1!$F$1,Sheet1!$I$1,Sheet1!$L$1,Sheet1!$O$1)</c:f>
              <c:numCache>
                <c:formatCode>0%</c:formatCode>
                <c:ptCount val="5"/>
                <c:pt idx="0">
                  <c:v>0.1</c:v>
                </c:pt>
                <c:pt idx="1">
                  <c:v>0.25</c:v>
                </c:pt>
                <c:pt idx="2">
                  <c:v>0.5</c:v>
                </c:pt>
                <c:pt idx="3">
                  <c:v>0.75</c:v>
                </c:pt>
                <c:pt idx="4">
                  <c:v>0.9</c:v>
                </c:pt>
              </c:numCache>
            </c:numRef>
          </c:cat>
          <c:val>
            <c:numRef>
              <c:f>(Sheet1!$C$4,Sheet1!$F$4,Sheet1!$I$4,Sheet1!$L$4,Sheet1!$O$4)</c:f>
              <c:numCache>
                <c:formatCode>General</c:formatCode>
                <c:ptCount val="5"/>
                <c:pt idx="0">
                  <c:v>8.8000000000000007</c:v>
                </c:pt>
                <c:pt idx="1">
                  <c:v>15.7</c:v>
                </c:pt>
                <c:pt idx="2">
                  <c:v>38.200000000000003</c:v>
                </c:pt>
                <c:pt idx="3">
                  <c:v>46</c:v>
                </c:pt>
                <c:pt idx="4">
                  <c:v>90.2</c:v>
                </c:pt>
              </c:numCache>
            </c:numRef>
          </c:val>
        </c:ser>
        <c:ser>
          <c:idx val="3"/>
          <c:order val="3"/>
          <c:tx>
            <c:strRef>
              <c:f>Sheet1!$A$5</c:f>
              <c:strCache>
                <c:ptCount val="1"/>
                <c:pt idx="0">
                  <c:v>ProFTPD</c:v>
                </c:pt>
              </c:strCache>
            </c:strRef>
          </c:tx>
          <c:spPr>
            <a:solidFill>
              <a:srgbClr val="7030A0"/>
            </a:solidFill>
            <a:ln w="3175">
              <a:solidFill>
                <a:prstClr val="black"/>
              </a:solidFill>
            </a:ln>
          </c:spPr>
          <c:invertIfNegative val="0"/>
          <c:errBars>
            <c:errBarType val="both"/>
            <c:errValType val="cust"/>
            <c:noEndCap val="0"/>
            <c:plus>
              <c:numRef>
                <c:f>(Sheet1!$D$5,Sheet1!$G$5,Sheet1!$J$5,Sheet1!$M$5,Sheet1!$P$5)</c:f>
                <c:numCache>
                  <c:formatCode>General</c:formatCode>
                  <c:ptCount val="5"/>
                  <c:pt idx="0">
                    <c:v>7</c:v>
                  </c:pt>
                  <c:pt idx="1">
                    <c:v>6.3000000000000007</c:v>
                  </c:pt>
                  <c:pt idx="2">
                    <c:v>8.8000000000000043</c:v>
                  </c:pt>
                  <c:pt idx="3">
                    <c:v>7.3000000000000043</c:v>
                  </c:pt>
                  <c:pt idx="4">
                    <c:v>4.0999999999999943</c:v>
                  </c:pt>
                </c:numCache>
              </c:numRef>
            </c:plus>
            <c:minus>
              <c:numRef>
                <c:f>(Sheet1!$B$5,Sheet1!$E$5,Sheet1!$H$5,Sheet1!$K$5,Sheet1!$N$5)</c:f>
                <c:numCache>
                  <c:formatCode>General</c:formatCode>
                  <c:ptCount val="5"/>
                  <c:pt idx="0">
                    <c:v>5.7000000000000011</c:v>
                  </c:pt>
                  <c:pt idx="1">
                    <c:v>5.1999999999999993</c:v>
                  </c:pt>
                  <c:pt idx="2">
                    <c:v>8</c:v>
                  </c:pt>
                  <c:pt idx="3">
                    <c:v>7.6000000000000014</c:v>
                  </c:pt>
                  <c:pt idx="4">
                    <c:v>4.7999999999999972</c:v>
                  </c:pt>
                </c:numCache>
              </c:numRef>
            </c:minus>
            <c:spPr>
              <a:ln w="25400"/>
            </c:spPr>
          </c:errBars>
          <c:cat>
            <c:numRef>
              <c:f>(Sheet1!$C$1,Sheet1!$F$1,Sheet1!$I$1,Sheet1!$L$1,Sheet1!$O$1)</c:f>
              <c:numCache>
                <c:formatCode>0%</c:formatCode>
                <c:ptCount val="5"/>
                <c:pt idx="0">
                  <c:v>0.1</c:v>
                </c:pt>
                <c:pt idx="1">
                  <c:v>0.25</c:v>
                </c:pt>
                <c:pt idx="2">
                  <c:v>0.5</c:v>
                </c:pt>
                <c:pt idx="3">
                  <c:v>0.75</c:v>
                </c:pt>
                <c:pt idx="4">
                  <c:v>0.9</c:v>
                </c:pt>
              </c:numCache>
            </c:numRef>
          </c:cat>
          <c:val>
            <c:numRef>
              <c:f>(Sheet1!$C$5,Sheet1!$F$5,Sheet1!$I$5,Sheet1!$L$5,Sheet1!$O$5)</c:f>
              <c:numCache>
                <c:formatCode>General</c:formatCode>
                <c:ptCount val="5"/>
                <c:pt idx="0">
                  <c:v>11.8</c:v>
                </c:pt>
                <c:pt idx="1">
                  <c:v>13.2</c:v>
                </c:pt>
                <c:pt idx="2">
                  <c:v>28.4</c:v>
                </c:pt>
                <c:pt idx="3">
                  <c:v>53.9</c:v>
                </c:pt>
                <c:pt idx="4">
                  <c:v>89.7</c:v>
                </c:pt>
              </c:numCache>
            </c:numRef>
          </c:val>
        </c:ser>
        <c:ser>
          <c:idx val="4"/>
          <c:order val="4"/>
          <c:tx>
            <c:strRef>
              <c:f>Sheet1!$A$6</c:f>
              <c:strCache>
                <c:ptCount val="1"/>
                <c:pt idx="0">
                  <c:v>Squid</c:v>
                </c:pt>
              </c:strCache>
            </c:strRef>
          </c:tx>
          <c:spPr>
            <a:solidFill>
              <a:srgbClr val="FF0000"/>
            </a:solidFill>
            <a:ln w="3175">
              <a:solidFill>
                <a:prstClr val="black"/>
              </a:solidFill>
            </a:ln>
          </c:spPr>
          <c:invertIfNegative val="0"/>
          <c:errBars>
            <c:errBarType val="both"/>
            <c:errValType val="cust"/>
            <c:noEndCap val="0"/>
            <c:plus>
              <c:numRef>
                <c:f>(Sheet1!$D$6,Sheet1!$G$6,Sheet1!$J$6,Sheet1!$M$6,Sheet1!$P$6)</c:f>
                <c:numCache>
                  <c:formatCode>General</c:formatCode>
                  <c:ptCount val="5"/>
                  <c:pt idx="0">
                    <c:v>4.9999999999999991</c:v>
                  </c:pt>
                  <c:pt idx="1">
                    <c:v>7</c:v>
                  </c:pt>
                  <c:pt idx="2">
                    <c:v>8.8999999999999986</c:v>
                  </c:pt>
                  <c:pt idx="3">
                    <c:v>6.6000000000000085</c:v>
                  </c:pt>
                  <c:pt idx="4">
                    <c:v>2.7000000000000028</c:v>
                  </c:pt>
                </c:numCache>
              </c:numRef>
            </c:plus>
            <c:minus>
              <c:numRef>
                <c:f>(Sheet1!$B$6,Sheet1!$E$6,Sheet1!$H$6,Sheet1!$K$6,Sheet1!$N$6)</c:f>
                <c:numCache>
                  <c:formatCode>General</c:formatCode>
                  <c:ptCount val="5"/>
                  <c:pt idx="0">
                    <c:v>3.9000000000000004</c:v>
                  </c:pt>
                  <c:pt idx="1">
                    <c:v>6.5</c:v>
                  </c:pt>
                  <c:pt idx="2">
                    <c:v>8.5</c:v>
                  </c:pt>
                  <c:pt idx="3">
                    <c:v>8.5999999999999943</c:v>
                  </c:pt>
                  <c:pt idx="4">
                    <c:v>4.0999999999999943</c:v>
                  </c:pt>
                </c:numCache>
              </c:numRef>
            </c:minus>
            <c:spPr>
              <a:ln w="25400"/>
            </c:spPr>
          </c:errBars>
          <c:cat>
            <c:numRef>
              <c:f>(Sheet1!$C$1,Sheet1!$F$1,Sheet1!$I$1,Sheet1!$L$1,Sheet1!$O$1)</c:f>
              <c:numCache>
                <c:formatCode>0%</c:formatCode>
                <c:ptCount val="5"/>
                <c:pt idx="0">
                  <c:v>0.1</c:v>
                </c:pt>
                <c:pt idx="1">
                  <c:v>0.25</c:v>
                </c:pt>
                <c:pt idx="2">
                  <c:v>0.5</c:v>
                </c:pt>
                <c:pt idx="3">
                  <c:v>0.75</c:v>
                </c:pt>
                <c:pt idx="4">
                  <c:v>0.9</c:v>
                </c:pt>
              </c:numCache>
            </c:numRef>
          </c:cat>
          <c:val>
            <c:numRef>
              <c:f>(Sheet1!$C$6,Sheet1!$F$6,Sheet1!$I$6,Sheet1!$L$6,Sheet1!$O$6)</c:f>
              <c:numCache>
                <c:formatCode>General</c:formatCode>
                <c:ptCount val="5"/>
                <c:pt idx="0">
                  <c:v>7.2</c:v>
                </c:pt>
                <c:pt idx="1">
                  <c:v>28</c:v>
                </c:pt>
                <c:pt idx="2">
                  <c:v>40</c:v>
                </c:pt>
                <c:pt idx="3">
                  <c:v>79.599999999999994</c:v>
                </c:pt>
                <c:pt idx="4">
                  <c:v>96.8</c:v>
                </c:pt>
              </c:numCache>
            </c:numRef>
          </c:val>
        </c:ser>
        <c:dLbls>
          <c:showLegendKey val="0"/>
          <c:showVal val="0"/>
          <c:showCatName val="0"/>
          <c:showSerName val="0"/>
          <c:showPercent val="0"/>
          <c:showBubbleSize val="0"/>
        </c:dLbls>
        <c:gapWidth val="150"/>
        <c:axId val="109965824"/>
        <c:axId val="81505664"/>
      </c:barChart>
      <c:catAx>
        <c:axId val="109965824"/>
        <c:scaling>
          <c:orientation val="minMax"/>
        </c:scaling>
        <c:delete val="0"/>
        <c:axPos val="b"/>
        <c:title>
          <c:tx>
            <c:rich>
              <a:bodyPr/>
              <a:lstStyle/>
              <a:p>
                <a:pPr>
                  <a:defRPr sz="2000" b="0">
                    <a:latin typeface="Arial" pitchFamily="34" charset="0"/>
                    <a:cs typeface="Arial" pitchFamily="34" charset="0"/>
                  </a:defRPr>
                </a:pPr>
                <a:r>
                  <a:rPr lang="en-US" sz="2000" b="0" i="0" baseline="0" dirty="0" smtClean="0">
                    <a:effectLst/>
                  </a:rPr>
                  <a:t>Maximum % Time in Analysis</a:t>
                </a:r>
                <a:endParaRPr lang="en-US" sz="2400" dirty="0">
                  <a:effectLst/>
                </a:endParaRPr>
              </a:p>
            </c:rich>
          </c:tx>
          <c:layout/>
          <c:overlay val="0"/>
        </c:title>
        <c:numFmt formatCode="0%" sourceLinked="1"/>
        <c:majorTickMark val="cross"/>
        <c:minorTickMark val="none"/>
        <c:tickLblPos val="nextTo"/>
        <c:txPr>
          <a:bodyPr/>
          <a:lstStyle/>
          <a:p>
            <a:pPr>
              <a:defRPr sz="2000" b="0">
                <a:latin typeface="Arial" pitchFamily="34" charset="0"/>
                <a:cs typeface="Arial" pitchFamily="34" charset="0"/>
              </a:defRPr>
            </a:pPr>
            <a:endParaRPr lang="en-US"/>
          </a:p>
        </c:txPr>
        <c:crossAx val="81505664"/>
        <c:crosses val="autoZero"/>
        <c:auto val="1"/>
        <c:lblAlgn val="ctr"/>
        <c:lblOffset val="0"/>
        <c:noMultiLvlLbl val="0"/>
      </c:catAx>
      <c:valAx>
        <c:axId val="81505664"/>
        <c:scaling>
          <c:orientation val="minMax"/>
          <c:max val="100"/>
        </c:scaling>
        <c:delete val="0"/>
        <c:axPos val="l"/>
        <c:majorGridlines/>
        <c:minorGridlines>
          <c:spPr>
            <a:ln w="6350"/>
          </c:spPr>
        </c:minorGridlines>
        <c:title>
          <c:tx>
            <c:rich>
              <a:bodyPr rot="-5400000" vert="horz"/>
              <a:lstStyle/>
              <a:p>
                <a:pPr algn="ctr">
                  <a:defRPr sz="2000" b="0">
                    <a:latin typeface="Arial" pitchFamily="34" charset="0"/>
                    <a:cs typeface="Arial" pitchFamily="34" charset="0"/>
                  </a:defRPr>
                </a:pPr>
                <a:r>
                  <a:rPr lang="en-US" sz="2000" b="0" dirty="0">
                    <a:latin typeface="Arial" pitchFamily="34" charset="0"/>
                    <a:cs typeface="Arial" pitchFamily="34" charset="0"/>
                  </a:rPr>
                  <a:t>% Chance </a:t>
                </a:r>
                <a:r>
                  <a:rPr lang="en-US" sz="2000" b="0" dirty="0" smtClean="0">
                    <a:latin typeface="Arial" pitchFamily="34" charset="0"/>
                    <a:cs typeface="Arial" pitchFamily="34" charset="0"/>
                  </a:rPr>
                  <a:t>of Detecting </a:t>
                </a:r>
                <a:r>
                  <a:rPr lang="en-US" sz="2000" b="0" dirty="0">
                    <a:latin typeface="Arial" pitchFamily="34" charset="0"/>
                    <a:cs typeface="Arial" pitchFamily="34" charset="0"/>
                  </a:rPr>
                  <a:t>Exploit</a:t>
                </a:r>
              </a:p>
            </c:rich>
          </c:tx>
          <c:layout>
            <c:manualLayout>
              <c:xMode val="edge"/>
              <c:yMode val="edge"/>
              <c:x val="0"/>
              <c:y val="7.1231593932114437E-2"/>
            </c:manualLayout>
          </c:layout>
          <c:overlay val="0"/>
        </c:title>
        <c:numFmt formatCode="General" sourceLinked="1"/>
        <c:majorTickMark val="out"/>
        <c:minorTickMark val="none"/>
        <c:tickLblPos val="nextTo"/>
        <c:txPr>
          <a:bodyPr/>
          <a:lstStyle/>
          <a:p>
            <a:pPr>
              <a:defRPr sz="2000">
                <a:latin typeface="Arial" pitchFamily="34" charset="0"/>
                <a:cs typeface="Arial" pitchFamily="34" charset="0"/>
              </a:defRPr>
            </a:pPr>
            <a:endParaRPr lang="en-US"/>
          </a:p>
        </c:txPr>
        <c:crossAx val="109965824"/>
        <c:crosses val="autoZero"/>
        <c:crossBetween val="between"/>
        <c:majorUnit val="20"/>
        <c:minorUnit val="10"/>
      </c:valAx>
      <c:spPr>
        <a:noFill/>
        <a:ln w="25400">
          <a:noFill/>
        </a:ln>
      </c:spPr>
    </c:plotArea>
    <c:legend>
      <c:legendPos val="l"/>
      <c:layout>
        <c:manualLayout>
          <c:xMode val="edge"/>
          <c:yMode val="edge"/>
          <c:x val="0.13774375425294061"/>
          <c:y val="0.11774453193350831"/>
          <c:w val="0.16717847769028871"/>
          <c:h val="0.45929601265595221"/>
        </c:manualLayout>
      </c:layout>
      <c:overlay val="1"/>
      <c:spPr>
        <a:solidFill>
          <a:schemeClr val="bg1"/>
        </a:solidFill>
        <a:ln w="6350">
          <a:solidFill>
            <a:prstClr val="black"/>
          </a:solidFill>
        </a:ln>
      </c:spPr>
      <c:txPr>
        <a:bodyPr/>
        <a:lstStyle/>
        <a:p>
          <a:pPr>
            <a:defRPr sz="2000">
              <a:latin typeface="Arial" pitchFamily="34" charset="0"/>
              <a:cs typeface="Arial" pitchFamily="34" charset="0"/>
            </a:defRPr>
          </a:pPr>
          <a:endParaRPr lang="en-US"/>
        </a:p>
      </c:txPr>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717770034843207"/>
          <c:y val="4.7619047619047616E-2"/>
          <c:w val="0.81881533101045301"/>
          <c:h val="0.7410714285714286"/>
        </c:manualLayout>
      </c:layout>
      <c:scatterChart>
        <c:scatterStyle val="lineMarker"/>
        <c:varyColors val="0"/>
        <c:ser>
          <c:idx val="0"/>
          <c:order val="0"/>
          <c:spPr>
            <a:ln w="50800">
              <a:solidFill>
                <a:schemeClr val="tx1"/>
              </a:solidFill>
            </a:ln>
          </c:spPr>
          <c:marker>
            <c:symbol val="none"/>
          </c:marker>
          <c:errBars>
            <c:errDir val="y"/>
            <c:errBarType val="both"/>
            <c:errValType val="cust"/>
            <c:noEndCap val="0"/>
            <c:plus>
              <c:numRef>
                <c:f>'Netcat Into DUT'!$C$48:$C$58</c:f>
                <c:numCache>
                  <c:formatCode>General</c:formatCode>
                  <c:ptCount val="11"/>
                  <c:pt idx="0">
                    <c:v>0.38175953796544043</c:v>
                  </c:pt>
                  <c:pt idx="1">
                    <c:v>0.96884105430444389</c:v>
                  </c:pt>
                  <c:pt idx="2">
                    <c:v>0.7303393165107438</c:v>
                  </c:pt>
                  <c:pt idx="3">
                    <c:v>1.3136093997731642</c:v>
                  </c:pt>
                  <c:pt idx="4">
                    <c:v>0.52157982825391047</c:v>
                  </c:pt>
                  <c:pt idx="5">
                    <c:v>1.2017279226180944</c:v>
                  </c:pt>
                  <c:pt idx="6">
                    <c:v>1.5099700841978339</c:v>
                  </c:pt>
                  <c:pt idx="7">
                    <c:v>1.1593420647024355</c:v>
                  </c:pt>
                  <c:pt idx="8">
                    <c:v>0.58721434728314692</c:v>
                  </c:pt>
                  <c:pt idx="9">
                    <c:v>0.6607993243991982</c:v>
                  </c:pt>
                  <c:pt idx="10">
                    <c:v>1.0383020177864259</c:v>
                  </c:pt>
                </c:numCache>
              </c:numRef>
            </c:plus>
            <c:minus>
              <c:numRef>
                <c:f>'Netcat Into DUT'!$C$48:$C$58</c:f>
                <c:numCache>
                  <c:formatCode>General</c:formatCode>
                  <c:ptCount val="11"/>
                  <c:pt idx="0">
                    <c:v>0.38175953796544043</c:v>
                  </c:pt>
                  <c:pt idx="1">
                    <c:v>0.96884105430444389</c:v>
                  </c:pt>
                  <c:pt idx="2">
                    <c:v>0.7303393165107438</c:v>
                  </c:pt>
                  <c:pt idx="3">
                    <c:v>1.3136093997731642</c:v>
                  </c:pt>
                  <c:pt idx="4">
                    <c:v>0.52157982825391047</c:v>
                  </c:pt>
                  <c:pt idx="5">
                    <c:v>1.2017279226180944</c:v>
                  </c:pt>
                  <c:pt idx="6">
                    <c:v>1.5099700841978339</c:v>
                  </c:pt>
                  <c:pt idx="7">
                    <c:v>1.1593420647024355</c:v>
                  </c:pt>
                  <c:pt idx="8">
                    <c:v>0.58721434728314692</c:v>
                  </c:pt>
                  <c:pt idx="9">
                    <c:v>0.6607993243991982</c:v>
                  </c:pt>
                  <c:pt idx="10">
                    <c:v>1.0383020177864259</c:v>
                  </c:pt>
                </c:numCache>
              </c:numRef>
            </c:minus>
            <c:spPr>
              <a:ln w="38100">
                <a:solidFill>
                  <a:srgbClr val="333333"/>
                </a:solidFill>
                <a:prstDash val="solid"/>
              </a:ln>
            </c:spPr>
          </c:errBars>
          <c:xVal>
            <c:numRef>
              <c:f>'Netcat Into DUT'!$A$48:$A$58</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xVal>
          <c:yVal>
            <c:numRef>
              <c:f>'Netcat Into DUT'!$B$48:$B$58</c:f>
              <c:numCache>
                <c:formatCode>General</c:formatCode>
                <c:ptCount val="11"/>
                <c:pt idx="0">
                  <c:v>46.128999999999998</c:v>
                </c:pt>
                <c:pt idx="1">
                  <c:v>41.44433333333334</c:v>
                </c:pt>
                <c:pt idx="2">
                  <c:v>37.94100000000001</c:v>
                </c:pt>
                <c:pt idx="3">
                  <c:v>35.686000000000007</c:v>
                </c:pt>
                <c:pt idx="4">
                  <c:v>32.676000000000002</c:v>
                </c:pt>
                <c:pt idx="5">
                  <c:v>28.975000000000001</c:v>
                </c:pt>
                <c:pt idx="6">
                  <c:v>24.208000000000006</c:v>
                </c:pt>
                <c:pt idx="7">
                  <c:v>16.041333333333331</c:v>
                </c:pt>
                <c:pt idx="8">
                  <c:v>9.83</c:v>
                </c:pt>
                <c:pt idx="9">
                  <c:v>7.0683333333333316</c:v>
                </c:pt>
                <c:pt idx="10">
                  <c:v>4.5514285714285716</c:v>
                </c:pt>
              </c:numCache>
            </c:numRef>
          </c:yVal>
          <c:smooth val="0"/>
        </c:ser>
        <c:ser>
          <c:idx val="1"/>
          <c:order val="1"/>
          <c:spPr>
            <a:ln w="50800">
              <a:prstDash val="sysDash"/>
            </a:ln>
          </c:spPr>
          <c:marker>
            <c:symbol val="none"/>
          </c:marker>
          <c:xVal>
            <c:numRef>
              <c:f>'Netcat Into DUT'!$A$61:$A$62</c:f>
              <c:numCache>
                <c:formatCode>General</c:formatCode>
                <c:ptCount val="2"/>
                <c:pt idx="0">
                  <c:v>0</c:v>
                </c:pt>
                <c:pt idx="1">
                  <c:v>100</c:v>
                </c:pt>
              </c:numCache>
            </c:numRef>
          </c:xVal>
          <c:yVal>
            <c:numRef>
              <c:f>'Netcat Into DUT'!$B$61:$B$62</c:f>
              <c:numCache>
                <c:formatCode>General</c:formatCode>
                <c:ptCount val="2"/>
                <c:pt idx="0">
                  <c:v>56.897666666666673</c:v>
                </c:pt>
                <c:pt idx="1">
                  <c:v>56.897666666666673</c:v>
                </c:pt>
              </c:numCache>
            </c:numRef>
          </c:yVal>
          <c:smooth val="0"/>
        </c:ser>
        <c:dLbls>
          <c:showLegendKey val="0"/>
          <c:showVal val="0"/>
          <c:showCatName val="0"/>
          <c:showSerName val="0"/>
          <c:showPercent val="0"/>
          <c:showBubbleSize val="0"/>
        </c:dLbls>
        <c:axId val="81509120"/>
        <c:axId val="81506240"/>
      </c:scatterChart>
      <c:valAx>
        <c:axId val="81509120"/>
        <c:scaling>
          <c:orientation val="minMax"/>
          <c:max val="100"/>
          <c:min val="0"/>
        </c:scaling>
        <c:delete val="0"/>
        <c:axPos val="b"/>
        <c:title>
          <c:tx>
            <c:rich>
              <a:bodyPr/>
              <a:lstStyle/>
              <a:p>
                <a:pPr>
                  <a:defRPr sz="2400" b="0">
                    <a:latin typeface="Arial" pitchFamily="34" charset="0"/>
                    <a:cs typeface="Arial" pitchFamily="34" charset="0"/>
                  </a:defRPr>
                </a:pPr>
                <a:r>
                  <a:rPr lang="en-US" sz="2400" b="0" dirty="0">
                    <a:latin typeface="Arial" pitchFamily="34" charset="0"/>
                    <a:cs typeface="Arial" pitchFamily="34" charset="0"/>
                  </a:rPr>
                  <a:t>Maximum </a:t>
                </a:r>
                <a:r>
                  <a:rPr lang="en-US" sz="2400" b="0" dirty="0" smtClean="0">
                    <a:latin typeface="Arial" pitchFamily="34" charset="0"/>
                    <a:cs typeface="Arial" pitchFamily="34" charset="0"/>
                  </a:rPr>
                  <a:t>% Time in Analysis</a:t>
                </a:r>
                <a:endParaRPr lang="en-US" sz="2400" b="0" dirty="0">
                  <a:latin typeface="Arial" pitchFamily="34" charset="0"/>
                  <a:cs typeface="Arial" pitchFamily="34" charset="0"/>
                </a:endParaRPr>
              </a:p>
            </c:rich>
          </c:tx>
          <c:layout>
            <c:manualLayout>
              <c:xMode val="edge"/>
              <c:yMode val="edge"/>
              <c:x val="0.34839017074085249"/>
              <c:y val="0.9196428571428571"/>
            </c:manualLayout>
          </c:layout>
          <c:overlay val="0"/>
        </c:title>
        <c:numFmt formatCode="General" sourceLinked="1"/>
        <c:majorTickMark val="out"/>
        <c:minorTickMark val="none"/>
        <c:tickLblPos val="nextTo"/>
        <c:txPr>
          <a:bodyPr rot="0" vert="horz"/>
          <a:lstStyle/>
          <a:p>
            <a:pPr>
              <a:defRPr sz="2400" b="0" i="0" u="none" strike="noStrike" baseline="0">
                <a:solidFill>
                  <a:srgbClr val="000000"/>
                </a:solidFill>
                <a:latin typeface="Arial"/>
                <a:ea typeface="Arial"/>
                <a:cs typeface="Arial"/>
              </a:defRPr>
            </a:pPr>
            <a:endParaRPr lang="en-US"/>
          </a:p>
        </c:txPr>
        <c:crossAx val="81506240"/>
        <c:crosses val="autoZero"/>
        <c:crossBetween val="midCat"/>
        <c:majorUnit val="20"/>
      </c:valAx>
      <c:valAx>
        <c:axId val="81506240"/>
        <c:scaling>
          <c:orientation val="minMax"/>
        </c:scaling>
        <c:delete val="0"/>
        <c:axPos val="l"/>
        <c:majorGridlines/>
        <c:title>
          <c:tx>
            <c:rich>
              <a:bodyPr rot="-5400000" vert="horz"/>
              <a:lstStyle/>
              <a:p>
                <a:pPr>
                  <a:defRPr sz="2400" b="0">
                    <a:latin typeface="Arial" pitchFamily="34" charset="0"/>
                    <a:cs typeface="Arial" pitchFamily="34" charset="0"/>
                  </a:defRPr>
                </a:pPr>
                <a:r>
                  <a:rPr lang="en-US" sz="2400" b="0">
                    <a:latin typeface="Arial" pitchFamily="34" charset="0"/>
                    <a:cs typeface="Arial" pitchFamily="34" charset="0"/>
                  </a:rPr>
                  <a:t>Throughput (MB/s)</a:t>
                </a:r>
              </a:p>
            </c:rich>
          </c:tx>
          <c:layout>
            <c:manualLayout>
              <c:xMode val="edge"/>
              <c:yMode val="edge"/>
              <c:x val="0"/>
              <c:y val="0.18224221972253468"/>
            </c:manualLayout>
          </c:layout>
          <c:overlay val="0"/>
        </c:title>
        <c:numFmt formatCode="General" sourceLinked="1"/>
        <c:majorTickMark val="out"/>
        <c:minorTickMark val="none"/>
        <c:tickLblPos val="nextTo"/>
        <c:txPr>
          <a:bodyPr/>
          <a:lstStyle/>
          <a:p>
            <a:pPr>
              <a:defRPr sz="2400">
                <a:latin typeface="Arial" pitchFamily="34" charset="0"/>
                <a:cs typeface="Arial" pitchFamily="34" charset="0"/>
              </a:defRPr>
            </a:pPr>
            <a:endParaRPr lang="en-US"/>
          </a:p>
        </c:txPr>
        <c:crossAx val="81509120"/>
        <c:crosses val="autoZero"/>
        <c:crossBetween val="midCat"/>
      </c:valAx>
    </c:plotArea>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14485165794065"/>
          <c:y val="4.7619047619047616E-2"/>
          <c:w val="0.81675392670157065"/>
          <c:h val="0.74404761904761907"/>
        </c:manualLayout>
      </c:layout>
      <c:scatterChart>
        <c:scatterStyle val="lineMarker"/>
        <c:varyColors val="0"/>
        <c:ser>
          <c:idx val="0"/>
          <c:order val="0"/>
          <c:spPr>
            <a:ln w="50800">
              <a:solidFill>
                <a:schemeClr val="tx1"/>
              </a:solidFill>
            </a:ln>
          </c:spPr>
          <c:marker>
            <c:symbol val="none"/>
          </c:marker>
          <c:errBars>
            <c:errDir val="y"/>
            <c:errBarType val="both"/>
            <c:errValType val="cust"/>
            <c:noEndCap val="0"/>
            <c:plus>
              <c:numRef>
                <c:f>'SSH From DUT'!$G$48:$G$58</c:f>
                <c:numCache>
                  <c:formatCode>General</c:formatCode>
                  <c:ptCount val="11"/>
                  <c:pt idx="0">
                    <c:v>9.2259473333339059E-2</c:v>
                  </c:pt>
                  <c:pt idx="1">
                    <c:v>0.17954829666667038</c:v>
                  </c:pt>
                  <c:pt idx="2">
                    <c:v>0.39712815666666756</c:v>
                  </c:pt>
                  <c:pt idx="3">
                    <c:v>0.41033840000000055</c:v>
                  </c:pt>
                  <c:pt idx="4">
                    <c:v>0.48431821666666686</c:v>
                  </c:pt>
                  <c:pt idx="5">
                    <c:v>0.54630379333333678</c:v>
                  </c:pt>
                  <c:pt idx="6">
                    <c:v>0.79454109299999942</c:v>
                  </c:pt>
                  <c:pt idx="7">
                    <c:v>0.69450598099999983</c:v>
                  </c:pt>
                  <c:pt idx="8">
                    <c:v>0.77721056933333355</c:v>
                  </c:pt>
                  <c:pt idx="9">
                    <c:v>0.29110873158823569</c:v>
                  </c:pt>
                  <c:pt idx="10">
                    <c:v>3.8378574545454569E-3</c:v>
                  </c:pt>
                </c:numCache>
              </c:numRef>
            </c:plus>
            <c:minus>
              <c:numRef>
                <c:f>'SSH From DUT'!$F$48:$F$58</c:f>
                <c:numCache>
                  <c:formatCode>General</c:formatCode>
                  <c:ptCount val="11"/>
                  <c:pt idx="0">
                    <c:v>9.2259466666661183E-2</c:v>
                  </c:pt>
                  <c:pt idx="1">
                    <c:v>0.17954830333333049</c:v>
                  </c:pt>
                  <c:pt idx="2">
                    <c:v>0.39712816333333478</c:v>
                  </c:pt>
                  <c:pt idx="3">
                    <c:v>0.41033840000000055</c:v>
                  </c:pt>
                  <c:pt idx="4">
                    <c:v>0.48431822333333407</c:v>
                  </c:pt>
                  <c:pt idx="5">
                    <c:v>0.54630378666666424</c:v>
                  </c:pt>
                  <c:pt idx="6">
                    <c:v>0.7945410930000012</c:v>
                  </c:pt>
                  <c:pt idx="7">
                    <c:v>0.69450598099999983</c:v>
                  </c:pt>
                  <c:pt idx="8">
                    <c:v>0.77721056866666682</c:v>
                  </c:pt>
                  <c:pt idx="9">
                    <c:v>0.29110873241176438</c:v>
                  </c:pt>
                  <c:pt idx="10">
                    <c:v>3.8378565454545432E-3</c:v>
                  </c:pt>
                </c:numCache>
              </c:numRef>
            </c:minus>
            <c:spPr>
              <a:ln w="38100">
                <a:solidFill>
                  <a:srgbClr val="333333"/>
                </a:solidFill>
                <a:prstDash val="solid"/>
              </a:ln>
            </c:spPr>
          </c:errBars>
          <c:xVal>
            <c:numRef>
              <c:f>'SSH From DUT'!$A$48:$A$58</c:f>
              <c:numCache>
                <c:formatCode>General</c:formatCode>
                <c:ptCount val="11"/>
                <c:pt idx="0">
                  <c:v>0</c:v>
                </c:pt>
                <c:pt idx="1">
                  <c:v>10</c:v>
                </c:pt>
                <c:pt idx="2">
                  <c:v>20</c:v>
                </c:pt>
                <c:pt idx="3">
                  <c:v>30</c:v>
                </c:pt>
                <c:pt idx="4">
                  <c:v>40</c:v>
                </c:pt>
                <c:pt idx="5">
                  <c:v>50</c:v>
                </c:pt>
                <c:pt idx="6">
                  <c:v>60</c:v>
                </c:pt>
                <c:pt idx="7">
                  <c:v>70</c:v>
                </c:pt>
                <c:pt idx="8">
                  <c:v>80</c:v>
                </c:pt>
                <c:pt idx="9">
                  <c:v>90</c:v>
                </c:pt>
                <c:pt idx="10">
                  <c:v>100</c:v>
                </c:pt>
              </c:numCache>
            </c:numRef>
          </c:xVal>
          <c:yVal>
            <c:numRef>
              <c:f>'SSH From DUT'!$B$48:$B$58</c:f>
              <c:numCache>
                <c:formatCode>General</c:formatCode>
                <c:ptCount val="11"/>
                <c:pt idx="0">
                  <c:v>24.124666666666663</c:v>
                </c:pt>
                <c:pt idx="1">
                  <c:v>21.56273333333333</c:v>
                </c:pt>
                <c:pt idx="2">
                  <c:v>18.945533333333334</c:v>
                </c:pt>
                <c:pt idx="3">
                  <c:v>16.869</c:v>
                </c:pt>
                <c:pt idx="4">
                  <c:v>13.848733333333334</c:v>
                </c:pt>
                <c:pt idx="5">
                  <c:v>11.247066666666663</c:v>
                </c:pt>
                <c:pt idx="6">
                  <c:v>8.7994000000000003</c:v>
                </c:pt>
                <c:pt idx="7">
                  <c:v>6.1814</c:v>
                </c:pt>
                <c:pt idx="8">
                  <c:v>3.3832666666666666</c:v>
                </c:pt>
                <c:pt idx="9">
                  <c:v>1.0278235294117644</c:v>
                </c:pt>
                <c:pt idx="10">
                  <c:v>0.19054545454545455</c:v>
                </c:pt>
              </c:numCache>
            </c:numRef>
          </c:yVal>
          <c:smooth val="0"/>
        </c:ser>
        <c:ser>
          <c:idx val="1"/>
          <c:order val="1"/>
          <c:spPr>
            <a:ln w="50800">
              <a:prstDash val="sysDash"/>
            </a:ln>
          </c:spPr>
          <c:marker>
            <c:symbol val="none"/>
          </c:marker>
          <c:xVal>
            <c:numRef>
              <c:f>'SSH From DUT'!$A$61:$A$62</c:f>
              <c:numCache>
                <c:formatCode>General</c:formatCode>
                <c:ptCount val="2"/>
                <c:pt idx="0">
                  <c:v>0</c:v>
                </c:pt>
                <c:pt idx="1">
                  <c:v>100</c:v>
                </c:pt>
              </c:numCache>
            </c:numRef>
          </c:xVal>
          <c:yVal>
            <c:numRef>
              <c:f>'SSH From DUT'!$B$61:$B$62</c:f>
              <c:numCache>
                <c:formatCode>General</c:formatCode>
                <c:ptCount val="2"/>
                <c:pt idx="0">
                  <c:v>24.909733333333335</c:v>
                </c:pt>
                <c:pt idx="1">
                  <c:v>24.909733333333335</c:v>
                </c:pt>
              </c:numCache>
            </c:numRef>
          </c:yVal>
          <c:smooth val="0"/>
        </c:ser>
        <c:dLbls>
          <c:showLegendKey val="0"/>
          <c:showVal val="0"/>
          <c:showCatName val="0"/>
          <c:showSerName val="0"/>
          <c:showPercent val="0"/>
          <c:showBubbleSize val="0"/>
        </c:dLbls>
        <c:axId val="100966976"/>
        <c:axId val="100967552"/>
      </c:scatterChart>
      <c:valAx>
        <c:axId val="100966976"/>
        <c:scaling>
          <c:orientation val="minMax"/>
          <c:max val="100"/>
          <c:min val="0"/>
        </c:scaling>
        <c:delete val="0"/>
        <c:axPos val="b"/>
        <c:title>
          <c:tx>
            <c:rich>
              <a:bodyPr/>
              <a:lstStyle/>
              <a:p>
                <a:pPr>
                  <a:defRPr sz="2400"/>
                </a:pPr>
                <a:r>
                  <a:rPr lang="en-US" sz="2400" b="0" dirty="0">
                    <a:latin typeface="Arial" pitchFamily="34" charset="0"/>
                    <a:cs typeface="Arial" pitchFamily="34" charset="0"/>
                  </a:rPr>
                  <a:t>Maximum </a:t>
                </a:r>
                <a:r>
                  <a:rPr lang="en-US" sz="2400" b="0" dirty="0" smtClean="0">
                    <a:latin typeface="Arial" pitchFamily="34" charset="0"/>
                    <a:cs typeface="Arial" pitchFamily="34" charset="0"/>
                  </a:rPr>
                  <a:t>% Time in Analysis</a:t>
                </a:r>
                <a:endParaRPr lang="en-US" sz="2400" b="0" dirty="0">
                  <a:latin typeface="Arial" pitchFamily="34" charset="0"/>
                  <a:cs typeface="Arial" pitchFamily="34" charset="0"/>
                </a:endParaRPr>
              </a:p>
            </c:rich>
          </c:tx>
          <c:layout>
            <c:manualLayout>
              <c:xMode val="edge"/>
              <c:yMode val="edge"/>
              <c:x val="0.34639999268384136"/>
              <c:y val="0.9196428571428571"/>
            </c:manualLayout>
          </c:layout>
          <c:overlay val="0"/>
        </c:title>
        <c:numFmt formatCode="General" sourceLinked="1"/>
        <c:majorTickMark val="out"/>
        <c:minorTickMark val="none"/>
        <c:tickLblPos val="nextTo"/>
        <c:txPr>
          <a:bodyPr rot="0" vert="horz"/>
          <a:lstStyle/>
          <a:p>
            <a:pPr>
              <a:defRPr sz="2400" b="0" i="0" u="none" strike="noStrike" baseline="0">
                <a:solidFill>
                  <a:srgbClr val="000000"/>
                </a:solidFill>
                <a:latin typeface="Arial"/>
                <a:ea typeface="Arial"/>
                <a:cs typeface="Arial"/>
              </a:defRPr>
            </a:pPr>
            <a:endParaRPr lang="en-US"/>
          </a:p>
        </c:txPr>
        <c:crossAx val="100967552"/>
        <c:crosses val="autoZero"/>
        <c:crossBetween val="midCat"/>
        <c:majorUnit val="20"/>
      </c:valAx>
      <c:valAx>
        <c:axId val="100967552"/>
        <c:scaling>
          <c:orientation val="minMax"/>
          <c:max val="25"/>
          <c:min val="0"/>
        </c:scaling>
        <c:delete val="0"/>
        <c:axPos val="l"/>
        <c:majorGridlines/>
        <c:title>
          <c:tx>
            <c:rich>
              <a:bodyPr rot="-5400000" vert="horz"/>
              <a:lstStyle/>
              <a:p>
                <a:pPr>
                  <a:defRPr sz="2400" b="0">
                    <a:latin typeface="Arial" pitchFamily="34" charset="0"/>
                    <a:cs typeface="Arial" pitchFamily="34" charset="0"/>
                  </a:defRPr>
                </a:pPr>
                <a:r>
                  <a:rPr lang="en-US" sz="2400" b="0">
                    <a:latin typeface="Arial" pitchFamily="34" charset="0"/>
                    <a:cs typeface="Arial" pitchFamily="34" charset="0"/>
                  </a:rPr>
                  <a:t>Throughput (MB/s)</a:t>
                </a:r>
              </a:p>
            </c:rich>
          </c:tx>
          <c:layout>
            <c:manualLayout>
              <c:xMode val="edge"/>
              <c:yMode val="edge"/>
              <c:x val="2.3146496931785963E-3"/>
              <c:y val="0.17977315335583052"/>
            </c:manualLayout>
          </c:layout>
          <c:overlay val="0"/>
        </c:title>
        <c:numFmt formatCode="General" sourceLinked="1"/>
        <c:majorTickMark val="out"/>
        <c:minorTickMark val="none"/>
        <c:tickLblPos val="nextTo"/>
        <c:txPr>
          <a:bodyPr/>
          <a:lstStyle/>
          <a:p>
            <a:pPr>
              <a:defRPr sz="2400">
                <a:latin typeface="Arial" pitchFamily="34" charset="0"/>
                <a:cs typeface="Arial" pitchFamily="34" charset="0"/>
              </a:defRPr>
            </a:pPr>
            <a:endParaRPr lang="en-US"/>
          </a:p>
        </c:txPr>
        <c:crossAx val="100966976"/>
        <c:crosses val="autoZero"/>
        <c:crossBetween val="midCat"/>
        <c:majorUnit val="5"/>
      </c:valAx>
    </c:plotArea>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524254250827343"/>
          <c:y val="8.6757990867579904E-2"/>
          <c:w val="0.88475745749172663"/>
          <c:h val="0.73352604896990614"/>
        </c:manualLayout>
      </c:layout>
      <c:barChart>
        <c:barDir val="col"/>
        <c:grouping val="clustered"/>
        <c:varyColors val="0"/>
        <c:ser>
          <c:idx val="0"/>
          <c:order val="0"/>
          <c:tx>
            <c:strRef>
              <c:f>Sheet1!$A$2</c:f>
              <c:strCache>
                <c:ptCount val="1"/>
                <c:pt idx="0">
                  <c:v>Apache</c:v>
                </c:pt>
              </c:strCache>
            </c:strRef>
          </c:tx>
          <c:spPr>
            <a:solidFill>
              <a:srgbClr val="00B0F0"/>
            </a:solidFill>
            <a:ln w="3175">
              <a:solidFill>
                <a:schemeClr val="tx1"/>
              </a:solidFill>
            </a:ln>
          </c:spPr>
          <c:invertIfNegative val="0"/>
          <c:dLbls>
            <c:dLbl>
              <c:idx val="0"/>
              <c:layout>
                <c:manualLayout>
                  <c:x val="-9.2592947620677886E-3"/>
                  <c:y val="1.3888342082239718E-2"/>
                </c:manualLayout>
              </c:layout>
              <c:spPr/>
              <c:txPr>
                <a:bodyPr/>
                <a:lstStyle/>
                <a:p>
                  <a:pPr>
                    <a:defRPr sz="2000">
                      <a:latin typeface="Arial" pitchFamily="34" charset="0"/>
                      <a:cs typeface="Arial" pitchFamily="34" charset="0"/>
                    </a:defRPr>
                  </a:pPr>
                  <a:endParaRPr lang="en-US"/>
                </a:p>
              </c:txPr>
              <c:dLblPos val="outEnd"/>
              <c:showLegendKey val="0"/>
              <c:showVal val="1"/>
              <c:showCatName val="0"/>
              <c:showSerName val="0"/>
              <c:showPercent val="0"/>
              <c:showBubbleSize val="0"/>
            </c:dLbl>
            <c:dLbl>
              <c:idx val="1"/>
              <c:layout>
                <c:manualLayout>
                  <c:x val="-6.9404541823576442E-3"/>
                  <c:y val="1.3888888888888897E-2"/>
                </c:manualLayout>
              </c:layout>
              <c:spPr/>
              <c:txPr>
                <a:bodyPr/>
                <a:lstStyle/>
                <a:p>
                  <a:pPr>
                    <a:defRPr sz="2000">
                      <a:latin typeface="Arial" pitchFamily="34" charset="0"/>
                      <a:cs typeface="Arial" pitchFamily="34" charset="0"/>
                    </a:defRPr>
                  </a:pPr>
                  <a:endParaRPr lang="en-US"/>
                </a:p>
              </c:txPr>
              <c:dLblPos val="outEnd"/>
              <c:showLegendKey val="0"/>
              <c:showVal val="1"/>
              <c:showCatName val="0"/>
              <c:showSerName val="0"/>
              <c:showPercent val="0"/>
              <c:showBubbleSize val="0"/>
            </c:dLbl>
            <c:dLbl>
              <c:idx val="2"/>
              <c:delete val="1"/>
            </c:dLbl>
            <c:dLbl>
              <c:idx val="3"/>
              <c:delete val="1"/>
            </c:dLbl>
            <c:dLbl>
              <c:idx val="4"/>
              <c:delete val="1"/>
            </c:dLbl>
            <c:txPr>
              <a:bodyPr/>
              <a:lstStyle/>
              <a:p>
                <a:pPr>
                  <a:defRPr sz="2000"/>
                </a:pPr>
                <a:endParaRPr lang="en-US"/>
              </a:p>
            </c:txPr>
            <c:showLegendKey val="0"/>
            <c:showVal val="1"/>
            <c:showCatName val="0"/>
            <c:showSerName val="0"/>
            <c:showPercent val="0"/>
            <c:showBubbleSize val="0"/>
            <c:showLeaderLines val="0"/>
          </c:dLbls>
          <c:errBars>
            <c:errBarType val="both"/>
            <c:errValType val="cust"/>
            <c:noEndCap val="0"/>
            <c:plus>
              <c:numRef>
                <c:f>(Sheet1!$D$2,Sheet1!$G$2,Sheet1!$J$2,Sheet1!$M$2,Sheet1!$P$2)</c:f>
                <c:numCache>
                  <c:formatCode>General</c:formatCode>
                  <c:ptCount val="5"/>
                  <c:pt idx="0">
                    <c:v>0.5</c:v>
                  </c:pt>
                  <c:pt idx="1">
                    <c:v>0.52</c:v>
                  </c:pt>
                  <c:pt idx="2">
                    <c:v>6.1</c:v>
                  </c:pt>
                  <c:pt idx="3">
                    <c:v>3.1</c:v>
                  </c:pt>
                  <c:pt idx="4">
                    <c:v>0.7</c:v>
                  </c:pt>
                </c:numCache>
              </c:numRef>
            </c:plus>
            <c:minus>
              <c:numRef>
                <c:f>(Sheet1!$B$2,Sheet1!$E$2,Sheet1!$H$2,Sheet1!$K$2,Sheet1!$N$2)</c:f>
                <c:numCache>
                  <c:formatCode>General</c:formatCode>
                  <c:ptCount val="5"/>
                  <c:pt idx="0">
                    <c:v>0.32</c:v>
                  </c:pt>
                  <c:pt idx="1">
                    <c:v>0.34</c:v>
                  </c:pt>
                  <c:pt idx="2">
                    <c:v>6</c:v>
                  </c:pt>
                  <c:pt idx="3">
                    <c:v>3.8</c:v>
                  </c:pt>
                  <c:pt idx="4">
                    <c:v>1.7</c:v>
                  </c:pt>
                </c:numCache>
              </c:numRef>
            </c:minus>
            <c:spPr>
              <a:ln w="38100"/>
            </c:spPr>
          </c:errBars>
          <c:cat>
            <c:numRef>
              <c:f>(Sheet1!$C$1,Sheet1!$F$1,Sheet1!$I$1,Sheet1!$L$1,Sheet1!$O$1)</c:f>
              <c:numCache>
                <c:formatCode>0%</c:formatCode>
                <c:ptCount val="5"/>
                <c:pt idx="0">
                  <c:v>0.1</c:v>
                </c:pt>
                <c:pt idx="1">
                  <c:v>0.25</c:v>
                </c:pt>
                <c:pt idx="2">
                  <c:v>0.5</c:v>
                </c:pt>
                <c:pt idx="3">
                  <c:v>0.75</c:v>
                </c:pt>
                <c:pt idx="4">
                  <c:v>0.9</c:v>
                </c:pt>
              </c:numCache>
            </c:numRef>
          </c:cat>
          <c:val>
            <c:numRef>
              <c:f>(Sheet1!$C$2,Sheet1!$F$2,Sheet1!$I$2,Sheet1!$L$2,Sheet1!$O$2)</c:f>
              <c:numCache>
                <c:formatCode>General</c:formatCode>
                <c:ptCount val="5"/>
                <c:pt idx="0">
                  <c:v>0.38</c:v>
                </c:pt>
                <c:pt idx="1">
                  <c:v>0.4</c:v>
                </c:pt>
                <c:pt idx="2">
                  <c:v>42.1</c:v>
                </c:pt>
                <c:pt idx="3">
                  <c:v>91.7</c:v>
                </c:pt>
                <c:pt idx="4">
                  <c:v>99.2</c:v>
                </c:pt>
              </c:numCache>
            </c:numRef>
          </c:val>
        </c:ser>
        <c:ser>
          <c:idx val="1"/>
          <c:order val="1"/>
          <c:tx>
            <c:strRef>
              <c:f>Sheet1!$A$3</c:f>
              <c:strCache>
                <c:ptCount val="1"/>
                <c:pt idx="0">
                  <c:v>Eggdrop</c:v>
                </c:pt>
              </c:strCache>
            </c:strRef>
          </c:tx>
          <c:spPr>
            <a:solidFill>
              <a:schemeClr val="accent1">
                <a:lumMod val="40000"/>
                <a:lumOff val="60000"/>
              </a:schemeClr>
            </a:solidFill>
            <a:ln w="3175">
              <a:solidFill>
                <a:prstClr val="black"/>
              </a:solidFill>
            </a:ln>
          </c:spPr>
          <c:invertIfNegative val="0"/>
          <c:errBars>
            <c:errBarType val="both"/>
            <c:errValType val="cust"/>
            <c:noEndCap val="0"/>
            <c:plus>
              <c:numRef>
                <c:f>(Sheet1!$D$3,Sheet1!$G$3,Sheet1!$J$3,Sheet1!$M$3,Sheet1!$P$3)</c:f>
                <c:numCache>
                  <c:formatCode>General</c:formatCode>
                  <c:ptCount val="5"/>
                  <c:pt idx="0">
                    <c:v>5</c:v>
                  </c:pt>
                  <c:pt idx="1">
                    <c:v>6.6</c:v>
                  </c:pt>
                  <c:pt idx="2">
                    <c:v>3</c:v>
                  </c:pt>
                  <c:pt idx="3">
                    <c:v>2.7</c:v>
                  </c:pt>
                  <c:pt idx="4">
                    <c:v>0.5</c:v>
                  </c:pt>
                </c:numCache>
              </c:numRef>
            </c:plus>
            <c:minus>
              <c:numRef>
                <c:f>(Sheet1!$B$3,Sheet1!$E$3,Sheet1!$H$3,Sheet1!$K$3,Sheet1!$N$3)</c:f>
                <c:numCache>
                  <c:formatCode>General</c:formatCode>
                  <c:ptCount val="5"/>
                  <c:pt idx="0">
                    <c:v>4.4000000000000004</c:v>
                  </c:pt>
                  <c:pt idx="1">
                    <c:v>6.3</c:v>
                  </c:pt>
                  <c:pt idx="2">
                    <c:v>3.1</c:v>
                  </c:pt>
                  <c:pt idx="3">
                    <c:v>3.5</c:v>
                  </c:pt>
                  <c:pt idx="4">
                    <c:v>1.4</c:v>
                  </c:pt>
                </c:numCache>
              </c:numRef>
            </c:minus>
            <c:spPr>
              <a:ln w="38100"/>
            </c:spPr>
          </c:errBars>
          <c:cat>
            <c:numRef>
              <c:f>(Sheet1!$C$1,Sheet1!$F$1,Sheet1!$I$1,Sheet1!$L$1,Sheet1!$O$1)</c:f>
              <c:numCache>
                <c:formatCode>0%</c:formatCode>
                <c:ptCount val="5"/>
                <c:pt idx="0">
                  <c:v>0.1</c:v>
                </c:pt>
                <c:pt idx="1">
                  <c:v>0.25</c:v>
                </c:pt>
                <c:pt idx="2">
                  <c:v>0.5</c:v>
                </c:pt>
                <c:pt idx="3">
                  <c:v>0.75</c:v>
                </c:pt>
                <c:pt idx="4">
                  <c:v>0.9</c:v>
                </c:pt>
              </c:numCache>
            </c:numRef>
          </c:cat>
          <c:val>
            <c:numRef>
              <c:f>(Sheet1!$C$3,Sheet1!$F$3,Sheet1!$I$3,Sheet1!$L$3,Sheet1!$O$3)</c:f>
              <c:numCache>
                <c:formatCode>General</c:formatCode>
                <c:ptCount val="5"/>
                <c:pt idx="0">
                  <c:v>13.4</c:v>
                </c:pt>
                <c:pt idx="1">
                  <c:v>32.700000000000003</c:v>
                </c:pt>
                <c:pt idx="2">
                  <c:v>83.1</c:v>
                </c:pt>
                <c:pt idx="3">
                  <c:v>94.7</c:v>
                </c:pt>
                <c:pt idx="4">
                  <c:v>99.4</c:v>
                </c:pt>
              </c:numCache>
            </c:numRef>
          </c:val>
        </c:ser>
        <c:ser>
          <c:idx val="2"/>
          <c:order val="2"/>
          <c:tx>
            <c:strRef>
              <c:f>Sheet1!$A$4</c:f>
              <c:strCache>
                <c:ptCount val="1"/>
                <c:pt idx="0">
                  <c:v>Lynx</c:v>
                </c:pt>
              </c:strCache>
            </c:strRef>
          </c:tx>
          <c:spPr>
            <a:solidFill>
              <a:srgbClr val="8CAF47"/>
            </a:solidFill>
            <a:ln w="3175">
              <a:solidFill>
                <a:prstClr val="black"/>
              </a:solidFill>
            </a:ln>
          </c:spPr>
          <c:invertIfNegative val="0"/>
          <c:errBars>
            <c:errBarType val="both"/>
            <c:errValType val="cust"/>
            <c:noEndCap val="0"/>
            <c:plus>
              <c:numRef>
                <c:f>(Sheet1!$D$4,Sheet1!$G$4,Sheet1!$J$4,Sheet1!$M$4,Sheet1!$P$4)</c:f>
                <c:numCache>
                  <c:formatCode>General</c:formatCode>
                  <c:ptCount val="5"/>
                  <c:pt idx="0">
                    <c:v>2.8</c:v>
                  </c:pt>
                  <c:pt idx="1">
                    <c:v>9.6999999999999993</c:v>
                  </c:pt>
                  <c:pt idx="2">
                    <c:v>6.4</c:v>
                  </c:pt>
                  <c:pt idx="3">
                    <c:v>4.4000000000000004</c:v>
                  </c:pt>
                  <c:pt idx="4">
                    <c:v>0.8</c:v>
                  </c:pt>
                </c:numCache>
              </c:numRef>
            </c:plus>
            <c:minus>
              <c:numRef>
                <c:f>(Sheet1!$B$4,Sheet1!$E$4,Sheet1!$H$4,Sheet1!$K$4,Sheet1!$N$4)</c:f>
                <c:numCache>
                  <c:formatCode>General</c:formatCode>
                  <c:ptCount val="5"/>
                  <c:pt idx="0">
                    <c:v>2.6</c:v>
                  </c:pt>
                  <c:pt idx="1">
                    <c:v>9.6</c:v>
                  </c:pt>
                  <c:pt idx="2">
                    <c:v>8.8000000000000007</c:v>
                  </c:pt>
                  <c:pt idx="3">
                    <c:v>5.8</c:v>
                  </c:pt>
                  <c:pt idx="4">
                    <c:v>1.9</c:v>
                  </c:pt>
                </c:numCache>
              </c:numRef>
            </c:minus>
            <c:spPr>
              <a:ln w="38100"/>
            </c:spPr>
          </c:errBars>
          <c:cat>
            <c:numRef>
              <c:f>(Sheet1!$C$1,Sheet1!$F$1,Sheet1!$I$1,Sheet1!$L$1,Sheet1!$O$1)</c:f>
              <c:numCache>
                <c:formatCode>0%</c:formatCode>
                <c:ptCount val="5"/>
                <c:pt idx="0">
                  <c:v>0.1</c:v>
                </c:pt>
                <c:pt idx="1">
                  <c:v>0.25</c:v>
                </c:pt>
                <c:pt idx="2">
                  <c:v>0.5</c:v>
                </c:pt>
                <c:pt idx="3">
                  <c:v>0.75</c:v>
                </c:pt>
                <c:pt idx="4">
                  <c:v>0.9</c:v>
                </c:pt>
              </c:numCache>
            </c:numRef>
          </c:cat>
          <c:val>
            <c:numRef>
              <c:f>(Sheet1!$C$4,Sheet1!$F$4,Sheet1!$I$4,Sheet1!$L$4,Sheet1!$O$4)</c:f>
              <c:numCache>
                <c:formatCode>General</c:formatCode>
                <c:ptCount val="5"/>
                <c:pt idx="0">
                  <c:v>14.7</c:v>
                </c:pt>
                <c:pt idx="1">
                  <c:v>49</c:v>
                </c:pt>
                <c:pt idx="2">
                  <c:v>82</c:v>
                </c:pt>
                <c:pt idx="3">
                  <c:v>93.1</c:v>
                </c:pt>
                <c:pt idx="4">
                  <c:v>99.2</c:v>
                </c:pt>
              </c:numCache>
            </c:numRef>
          </c:val>
        </c:ser>
        <c:ser>
          <c:idx val="3"/>
          <c:order val="3"/>
          <c:tx>
            <c:strRef>
              <c:f>Sheet1!$A$5</c:f>
              <c:strCache>
                <c:ptCount val="1"/>
                <c:pt idx="0">
                  <c:v>ProFTPD</c:v>
                </c:pt>
              </c:strCache>
            </c:strRef>
          </c:tx>
          <c:spPr>
            <a:solidFill>
              <a:srgbClr val="7030A0"/>
            </a:solidFill>
            <a:ln w="3175">
              <a:solidFill>
                <a:prstClr val="black"/>
              </a:solidFill>
            </a:ln>
          </c:spPr>
          <c:invertIfNegative val="0"/>
          <c:errBars>
            <c:errBarType val="both"/>
            <c:errValType val="cust"/>
            <c:noEndCap val="0"/>
            <c:plus>
              <c:numRef>
                <c:f>(Sheet1!$D$5,Sheet1!$G$5,Sheet1!$J$5,Sheet1!$M$5,Sheet1!$P$5)</c:f>
                <c:numCache>
                  <c:formatCode>General</c:formatCode>
                  <c:ptCount val="5"/>
                  <c:pt idx="0">
                    <c:v>4.3</c:v>
                  </c:pt>
                  <c:pt idx="1">
                    <c:v>7.3</c:v>
                  </c:pt>
                  <c:pt idx="2">
                    <c:v>8.5</c:v>
                  </c:pt>
                  <c:pt idx="3">
                    <c:v>3.7</c:v>
                  </c:pt>
                  <c:pt idx="4">
                    <c:v>1.4</c:v>
                  </c:pt>
                </c:numCache>
              </c:numRef>
            </c:plus>
            <c:minus>
              <c:numRef>
                <c:f>(Sheet1!$B$5,Sheet1!$E$5,Sheet1!$H$5,Sheet1!$K$5,Sheet1!$N$5)</c:f>
                <c:numCache>
                  <c:formatCode>General</c:formatCode>
                  <c:ptCount val="5"/>
                  <c:pt idx="0">
                    <c:v>3.6</c:v>
                  </c:pt>
                  <c:pt idx="1">
                    <c:v>6.6</c:v>
                  </c:pt>
                  <c:pt idx="2">
                    <c:v>8.4</c:v>
                  </c:pt>
                  <c:pt idx="3">
                    <c:v>4.9000000000000004</c:v>
                  </c:pt>
                  <c:pt idx="4">
                    <c:v>3</c:v>
                  </c:pt>
                </c:numCache>
              </c:numRef>
            </c:minus>
            <c:spPr>
              <a:ln w="38100"/>
            </c:spPr>
          </c:errBars>
          <c:cat>
            <c:numRef>
              <c:f>(Sheet1!$C$1,Sheet1!$F$1,Sheet1!$I$1,Sheet1!$L$1,Sheet1!$O$1)</c:f>
              <c:numCache>
                <c:formatCode>0%</c:formatCode>
                <c:ptCount val="5"/>
                <c:pt idx="0">
                  <c:v>0.1</c:v>
                </c:pt>
                <c:pt idx="1">
                  <c:v>0.25</c:v>
                </c:pt>
                <c:pt idx="2">
                  <c:v>0.5</c:v>
                </c:pt>
                <c:pt idx="3">
                  <c:v>0.75</c:v>
                </c:pt>
                <c:pt idx="4">
                  <c:v>0.9</c:v>
                </c:pt>
              </c:numCache>
            </c:numRef>
          </c:cat>
          <c:val>
            <c:numRef>
              <c:f>(Sheet1!$C$5,Sheet1!$F$5,Sheet1!$I$5,Sheet1!$L$5,Sheet1!$O$5)</c:f>
              <c:numCache>
                <c:formatCode>General</c:formatCode>
                <c:ptCount val="5"/>
                <c:pt idx="0">
                  <c:v>8.9</c:v>
                </c:pt>
                <c:pt idx="1">
                  <c:v>26.1</c:v>
                </c:pt>
                <c:pt idx="2">
                  <c:v>49.2</c:v>
                </c:pt>
                <c:pt idx="3">
                  <c:v>93.8</c:v>
                </c:pt>
                <c:pt idx="4">
                  <c:v>98.5</c:v>
                </c:pt>
              </c:numCache>
            </c:numRef>
          </c:val>
        </c:ser>
        <c:ser>
          <c:idx val="4"/>
          <c:order val="4"/>
          <c:tx>
            <c:strRef>
              <c:f>Sheet1!$A$6</c:f>
              <c:strCache>
                <c:ptCount val="1"/>
                <c:pt idx="0">
                  <c:v>Squid</c:v>
                </c:pt>
              </c:strCache>
            </c:strRef>
          </c:tx>
          <c:spPr>
            <a:solidFill>
              <a:srgbClr val="FF0000"/>
            </a:solidFill>
            <a:ln w="3175">
              <a:solidFill>
                <a:prstClr val="black"/>
              </a:solidFill>
            </a:ln>
          </c:spPr>
          <c:invertIfNegative val="0"/>
          <c:errBars>
            <c:errBarType val="both"/>
            <c:errValType val="cust"/>
            <c:noEndCap val="0"/>
            <c:plus>
              <c:numRef>
                <c:f>(Sheet1!$D$6,Sheet1!$G$6,Sheet1!$J$6,Sheet1!$M$6,Sheet1!$P$6)</c:f>
                <c:numCache>
                  <c:formatCode>General</c:formatCode>
                  <c:ptCount val="5"/>
                  <c:pt idx="0">
                    <c:v>7</c:v>
                  </c:pt>
                  <c:pt idx="1">
                    <c:v>8.6999999999999993</c:v>
                  </c:pt>
                  <c:pt idx="2">
                    <c:v>8.1999999999999993</c:v>
                  </c:pt>
                  <c:pt idx="3">
                    <c:v>4.0999999999999996</c:v>
                  </c:pt>
                  <c:pt idx="4">
                    <c:v>0.9</c:v>
                  </c:pt>
                </c:numCache>
              </c:numRef>
            </c:plus>
            <c:minus>
              <c:numRef>
                <c:f>(Sheet1!$B$6,Sheet1!$E$6,Sheet1!$H$6,Sheet1!$K$6,Sheet1!$N$6)</c:f>
                <c:numCache>
                  <c:formatCode>General</c:formatCode>
                  <c:ptCount val="5"/>
                  <c:pt idx="0">
                    <c:v>5.7</c:v>
                  </c:pt>
                  <c:pt idx="1">
                    <c:v>8</c:v>
                  </c:pt>
                  <c:pt idx="2">
                    <c:v>8.5</c:v>
                  </c:pt>
                  <c:pt idx="3">
                    <c:v>5.3</c:v>
                  </c:pt>
                  <c:pt idx="4">
                    <c:v>2</c:v>
                  </c:pt>
                </c:numCache>
              </c:numRef>
            </c:minus>
            <c:spPr>
              <a:ln w="38100"/>
            </c:spPr>
          </c:errBars>
          <c:cat>
            <c:numRef>
              <c:f>(Sheet1!$C$1,Sheet1!$F$1,Sheet1!$I$1,Sheet1!$L$1,Sheet1!$O$1)</c:f>
              <c:numCache>
                <c:formatCode>0%</c:formatCode>
                <c:ptCount val="5"/>
                <c:pt idx="0">
                  <c:v>0.1</c:v>
                </c:pt>
                <c:pt idx="1">
                  <c:v>0.25</c:v>
                </c:pt>
                <c:pt idx="2">
                  <c:v>0.5</c:v>
                </c:pt>
                <c:pt idx="3">
                  <c:v>0.75</c:v>
                </c:pt>
                <c:pt idx="4">
                  <c:v>0.9</c:v>
                </c:pt>
              </c:numCache>
            </c:numRef>
          </c:cat>
          <c:val>
            <c:numRef>
              <c:f>(Sheet1!$C$6,Sheet1!$F$6,Sheet1!$I$6,Sheet1!$L$6,Sheet1!$O$6)</c:f>
              <c:numCache>
                <c:formatCode>General</c:formatCode>
                <c:ptCount val="5"/>
                <c:pt idx="0">
                  <c:v>12.4</c:v>
                </c:pt>
                <c:pt idx="1">
                  <c:v>28.6</c:v>
                </c:pt>
                <c:pt idx="2">
                  <c:v>62</c:v>
                </c:pt>
                <c:pt idx="3">
                  <c:v>92.3</c:v>
                </c:pt>
                <c:pt idx="4">
                  <c:v>99.1</c:v>
                </c:pt>
              </c:numCache>
            </c:numRef>
          </c:val>
        </c:ser>
        <c:dLbls>
          <c:showLegendKey val="0"/>
          <c:showVal val="0"/>
          <c:showCatName val="0"/>
          <c:showSerName val="0"/>
          <c:showPercent val="0"/>
          <c:showBubbleSize val="0"/>
        </c:dLbls>
        <c:gapWidth val="150"/>
        <c:axId val="110003200"/>
        <c:axId val="100969856"/>
      </c:barChart>
      <c:catAx>
        <c:axId val="110003200"/>
        <c:scaling>
          <c:orientation val="minMax"/>
        </c:scaling>
        <c:delete val="0"/>
        <c:axPos val="b"/>
        <c:title>
          <c:tx>
            <c:rich>
              <a:bodyPr/>
              <a:lstStyle/>
              <a:p>
                <a:pPr>
                  <a:defRPr sz="2000" b="0">
                    <a:latin typeface="Arial" pitchFamily="34" charset="0"/>
                    <a:cs typeface="Arial" pitchFamily="34" charset="0"/>
                  </a:defRPr>
                </a:pPr>
                <a:r>
                  <a:rPr lang="en-US" sz="2000" b="0">
                    <a:latin typeface="Arial" pitchFamily="34" charset="0"/>
                    <a:cs typeface="Arial" pitchFamily="34" charset="0"/>
                  </a:rPr>
                  <a:t>Maximum Allowed Overhead %</a:t>
                </a:r>
              </a:p>
            </c:rich>
          </c:tx>
          <c:overlay val="0"/>
        </c:title>
        <c:numFmt formatCode="0%" sourceLinked="1"/>
        <c:majorTickMark val="cross"/>
        <c:minorTickMark val="none"/>
        <c:tickLblPos val="nextTo"/>
        <c:txPr>
          <a:bodyPr/>
          <a:lstStyle/>
          <a:p>
            <a:pPr>
              <a:defRPr sz="2000">
                <a:latin typeface="Arial" pitchFamily="34" charset="0"/>
                <a:cs typeface="Arial" pitchFamily="34" charset="0"/>
              </a:defRPr>
            </a:pPr>
            <a:endParaRPr lang="en-US"/>
          </a:p>
        </c:txPr>
        <c:crossAx val="100969856"/>
        <c:crosses val="autoZero"/>
        <c:auto val="1"/>
        <c:lblAlgn val="ctr"/>
        <c:lblOffset val="0"/>
        <c:noMultiLvlLbl val="0"/>
      </c:catAx>
      <c:valAx>
        <c:axId val="100969856"/>
        <c:scaling>
          <c:orientation val="minMax"/>
          <c:max val="100"/>
        </c:scaling>
        <c:delete val="0"/>
        <c:axPos val="l"/>
        <c:majorGridlines/>
        <c:minorGridlines>
          <c:spPr>
            <a:ln w="6350"/>
          </c:spPr>
        </c:minorGridlines>
        <c:title>
          <c:tx>
            <c:rich>
              <a:bodyPr rot="-5400000" vert="horz"/>
              <a:lstStyle/>
              <a:p>
                <a:pPr>
                  <a:defRPr sz="2000" b="0">
                    <a:latin typeface="Arial" pitchFamily="34" charset="0"/>
                    <a:cs typeface="Arial" pitchFamily="34" charset="0"/>
                  </a:defRPr>
                </a:pPr>
                <a:r>
                  <a:rPr lang="en-US" sz="2000" b="0" dirty="0">
                    <a:latin typeface="Arial" pitchFamily="34" charset="0"/>
                    <a:cs typeface="Arial" pitchFamily="34" charset="0"/>
                  </a:rPr>
                  <a:t>% Chance </a:t>
                </a:r>
                <a:r>
                  <a:rPr lang="en-US" sz="2000" b="0" dirty="0" smtClean="0">
                    <a:latin typeface="Arial" pitchFamily="34" charset="0"/>
                    <a:cs typeface="Arial" pitchFamily="34" charset="0"/>
                  </a:rPr>
                  <a:t>of Detecting </a:t>
                </a:r>
                <a:r>
                  <a:rPr lang="en-US" sz="2000" b="0" dirty="0">
                    <a:latin typeface="Arial" pitchFamily="34" charset="0"/>
                    <a:cs typeface="Arial" pitchFamily="34" charset="0"/>
                  </a:rPr>
                  <a:t>Exploit</a:t>
                </a:r>
              </a:p>
            </c:rich>
          </c:tx>
          <c:layout>
            <c:manualLayout>
              <c:xMode val="edge"/>
              <c:yMode val="edge"/>
              <c:x val="0"/>
              <c:y val="7.0854768153980757E-2"/>
            </c:manualLayout>
          </c:layout>
          <c:overlay val="0"/>
        </c:title>
        <c:numFmt formatCode="General" sourceLinked="1"/>
        <c:majorTickMark val="out"/>
        <c:minorTickMark val="none"/>
        <c:tickLblPos val="nextTo"/>
        <c:txPr>
          <a:bodyPr/>
          <a:lstStyle/>
          <a:p>
            <a:pPr>
              <a:defRPr sz="2000">
                <a:latin typeface="Arial" pitchFamily="34" charset="0"/>
                <a:cs typeface="Arial" pitchFamily="34" charset="0"/>
              </a:defRPr>
            </a:pPr>
            <a:endParaRPr lang="en-US"/>
          </a:p>
        </c:txPr>
        <c:crossAx val="110003200"/>
        <c:crosses val="autoZero"/>
        <c:crossBetween val="between"/>
        <c:majorUnit val="20"/>
        <c:minorUnit val="10"/>
      </c:valAx>
    </c:plotArea>
    <c:legend>
      <c:legendPos val="l"/>
      <c:layout>
        <c:manualLayout>
          <c:xMode val="edge"/>
          <c:yMode val="edge"/>
          <c:x val="0.13812931369689899"/>
          <c:y val="0.11826246719160105"/>
          <c:w val="0.16689000680470498"/>
          <c:h val="0.45929601265595221"/>
        </c:manualLayout>
      </c:layout>
      <c:overlay val="1"/>
      <c:spPr>
        <a:solidFill>
          <a:schemeClr val="bg1"/>
        </a:solidFill>
        <a:ln w="6350">
          <a:solidFill>
            <a:prstClr val="black"/>
          </a:solidFill>
        </a:ln>
      </c:spPr>
      <c:txPr>
        <a:bodyPr/>
        <a:lstStyle/>
        <a:p>
          <a:pPr>
            <a:defRPr sz="2000">
              <a:latin typeface="Arial" pitchFamily="34" charset="0"/>
              <a:cs typeface="Arial" pitchFamily="34" charset="0"/>
            </a:defRPr>
          </a:pPr>
          <a:endParaRPr lang="en-US"/>
        </a:p>
      </c:txPr>
    </c:legend>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7810" name="Rectangle 2"/>
          <p:cNvSpPr>
            <a:spLocks noGrp="1" noChangeArrowheads="1"/>
          </p:cNvSpPr>
          <p:nvPr>
            <p:ph type="hdr" sz="quarter"/>
          </p:nvPr>
        </p:nvSpPr>
        <p:spPr bwMode="auto">
          <a:xfrm>
            <a:off x="0" y="0"/>
            <a:ext cx="3011699" cy="46180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defRPr sz="1200"/>
            </a:lvl1pPr>
          </a:lstStyle>
          <a:p>
            <a:endParaRPr lang="en-US"/>
          </a:p>
        </p:txBody>
      </p:sp>
      <p:sp>
        <p:nvSpPr>
          <p:cNvPr id="247811" name="Rectangle 3"/>
          <p:cNvSpPr>
            <a:spLocks noGrp="1" noChangeArrowheads="1"/>
          </p:cNvSpPr>
          <p:nvPr>
            <p:ph type="dt" sz="quarter" idx="1"/>
          </p:nvPr>
        </p:nvSpPr>
        <p:spPr bwMode="auto">
          <a:xfrm>
            <a:off x="3936768" y="0"/>
            <a:ext cx="3011699" cy="46180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r">
              <a:defRPr sz="1200"/>
            </a:lvl1pPr>
          </a:lstStyle>
          <a:p>
            <a:endParaRPr lang="en-US"/>
          </a:p>
        </p:txBody>
      </p:sp>
      <p:sp>
        <p:nvSpPr>
          <p:cNvPr id="247812" name="Rectangle 4"/>
          <p:cNvSpPr>
            <a:spLocks noGrp="1" noChangeArrowheads="1"/>
          </p:cNvSpPr>
          <p:nvPr>
            <p:ph type="ftr" sz="quarter" idx="2"/>
          </p:nvPr>
        </p:nvSpPr>
        <p:spPr bwMode="auto">
          <a:xfrm>
            <a:off x="0" y="8772668"/>
            <a:ext cx="3011699" cy="461804"/>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defRPr sz="1200"/>
            </a:lvl1pPr>
          </a:lstStyle>
          <a:p>
            <a:endParaRPr lang="en-US"/>
          </a:p>
        </p:txBody>
      </p:sp>
      <p:sp>
        <p:nvSpPr>
          <p:cNvPr id="247813" name="Rectangle 5"/>
          <p:cNvSpPr>
            <a:spLocks noGrp="1" noChangeArrowheads="1"/>
          </p:cNvSpPr>
          <p:nvPr>
            <p:ph type="sldNum" sz="quarter" idx="3"/>
          </p:nvPr>
        </p:nvSpPr>
        <p:spPr bwMode="auto">
          <a:xfrm>
            <a:off x="3936768" y="8772668"/>
            <a:ext cx="3011699" cy="461804"/>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r">
              <a:defRPr sz="1200"/>
            </a:lvl1pPr>
          </a:lstStyle>
          <a:p>
            <a:fld id="{4ED8EFE2-6634-41B3-A01E-D6FEFC753E0D}" type="slidenum">
              <a:rPr lang="en-US"/>
              <a:pPr/>
              <a:t>‹#›</a:t>
            </a:fld>
            <a:endParaRPr lang="en-US"/>
          </a:p>
        </p:txBody>
      </p:sp>
    </p:spTree>
    <p:extLst>
      <p:ext uri="{BB962C8B-B14F-4D97-AF65-F5344CB8AC3E}">
        <p14:creationId xmlns:p14="http://schemas.microsoft.com/office/powerpoint/2010/main" val="147392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6786" name="Rectangle 2"/>
          <p:cNvSpPr>
            <a:spLocks noGrp="1" noChangeArrowheads="1"/>
          </p:cNvSpPr>
          <p:nvPr>
            <p:ph type="hdr" sz="quarter"/>
          </p:nvPr>
        </p:nvSpPr>
        <p:spPr bwMode="auto">
          <a:xfrm>
            <a:off x="0" y="0"/>
            <a:ext cx="3011699" cy="46180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defRPr sz="1200"/>
            </a:lvl1pPr>
          </a:lstStyle>
          <a:p>
            <a:endParaRPr lang="en-US"/>
          </a:p>
        </p:txBody>
      </p:sp>
      <p:sp>
        <p:nvSpPr>
          <p:cNvPr id="246787" name="Rectangle 3"/>
          <p:cNvSpPr>
            <a:spLocks noGrp="1" noChangeArrowheads="1"/>
          </p:cNvSpPr>
          <p:nvPr>
            <p:ph type="dt" idx="1"/>
          </p:nvPr>
        </p:nvSpPr>
        <p:spPr bwMode="auto">
          <a:xfrm>
            <a:off x="3936768" y="0"/>
            <a:ext cx="3011699" cy="46180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r">
              <a:defRPr sz="1200"/>
            </a:lvl1pPr>
          </a:lstStyle>
          <a:p>
            <a:endParaRPr lang="en-US"/>
          </a:p>
        </p:txBody>
      </p:sp>
      <p:sp>
        <p:nvSpPr>
          <p:cNvPr id="246788"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a:effectLst/>
        </p:spPr>
      </p:sp>
      <p:sp>
        <p:nvSpPr>
          <p:cNvPr id="246789" name="Rectangle 5"/>
          <p:cNvSpPr>
            <a:spLocks noGrp="1" noChangeArrowheads="1"/>
          </p:cNvSpPr>
          <p:nvPr>
            <p:ph type="body" sz="quarter" idx="3"/>
          </p:nvPr>
        </p:nvSpPr>
        <p:spPr bwMode="auto">
          <a:xfrm>
            <a:off x="695008" y="4387136"/>
            <a:ext cx="5560060" cy="4156234"/>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6790" name="Rectangle 6"/>
          <p:cNvSpPr>
            <a:spLocks noGrp="1" noChangeArrowheads="1"/>
          </p:cNvSpPr>
          <p:nvPr>
            <p:ph type="ftr" sz="quarter" idx="4"/>
          </p:nvPr>
        </p:nvSpPr>
        <p:spPr bwMode="auto">
          <a:xfrm>
            <a:off x="0" y="8772668"/>
            <a:ext cx="3011699" cy="461804"/>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defRPr sz="1200"/>
            </a:lvl1pPr>
          </a:lstStyle>
          <a:p>
            <a:endParaRPr lang="en-US"/>
          </a:p>
        </p:txBody>
      </p:sp>
      <p:sp>
        <p:nvSpPr>
          <p:cNvPr id="246791" name="Rectangle 7"/>
          <p:cNvSpPr>
            <a:spLocks noGrp="1" noChangeArrowheads="1"/>
          </p:cNvSpPr>
          <p:nvPr>
            <p:ph type="sldNum" sz="quarter" idx="5"/>
          </p:nvPr>
        </p:nvSpPr>
        <p:spPr bwMode="auto">
          <a:xfrm>
            <a:off x="3936768" y="8772668"/>
            <a:ext cx="3011699" cy="461804"/>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r">
              <a:defRPr sz="1200"/>
            </a:lvl1pPr>
          </a:lstStyle>
          <a:p>
            <a:fld id="{4BA6025E-64AB-4CFF-9E64-0345E260D44F}" type="slidenum">
              <a:rPr lang="en-US"/>
              <a:pPr/>
              <a:t>‹#›</a:t>
            </a:fld>
            <a:endParaRPr lang="en-US"/>
          </a:p>
        </p:txBody>
      </p:sp>
    </p:spTree>
    <p:extLst>
      <p:ext uri="{BB962C8B-B14F-4D97-AF65-F5344CB8AC3E}">
        <p14:creationId xmlns:p14="http://schemas.microsoft.com/office/powerpoint/2010/main" val="25189958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blog.freearrow.com/software/fried"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Transition to next: So, w</a:t>
            </a:r>
            <a:r>
              <a:rPr lang="en-US" dirty="0" smtClean="0"/>
              <a:t>hy</a:t>
            </a:r>
            <a:r>
              <a:rPr lang="en-US" baseline="0" dirty="0" smtClean="0"/>
              <a:t> am I here</a:t>
            </a:r>
            <a:r>
              <a:rPr lang="en-US" dirty="0" smtClean="0"/>
              <a:t>?</a:t>
            </a:r>
            <a:endParaRPr lang="en-US" baseline="0" dirty="0" smtClean="0"/>
          </a:p>
        </p:txBody>
      </p:sp>
      <p:sp>
        <p:nvSpPr>
          <p:cNvPr id="4" name="Slide Number Placeholder 3"/>
          <p:cNvSpPr>
            <a:spLocks noGrp="1"/>
          </p:cNvSpPr>
          <p:nvPr>
            <p:ph type="sldNum" sz="quarter" idx="10"/>
          </p:nvPr>
        </p:nvSpPr>
        <p:spPr/>
        <p:txBody>
          <a:bodyPr/>
          <a:lstStyle/>
          <a:p>
            <a:fld id="{4BA6025E-64AB-4CFF-9E64-0345E260D44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Unfortunately, previous sampling mechanisms do not work for dynamic dataflow analyses. These systems (e.g. </a:t>
            </a:r>
            <a:r>
              <a:rPr lang="en-US" baseline="0" dirty="0" err="1" smtClean="0"/>
              <a:t>Liblit</a:t>
            </a:r>
            <a:r>
              <a:rPr lang="en-US" baseline="0" dirty="0" smtClean="0"/>
              <a:t> et al.) operate by skipping random instructions throughout the program, which does not work when you must follow long meta </a:t>
            </a:r>
            <a:r>
              <a:rPr lang="en-US" baseline="0" dirty="0" err="1" smtClean="0"/>
              <a:t>dataflows</a:t>
            </a:r>
            <a:r>
              <a:rPr lang="en-US" baseline="0" dirty="0" smtClean="0"/>
              <a:t> from source to check.</a:t>
            </a:r>
          </a:p>
          <a:p>
            <a:endParaRPr lang="en-US" baseline="0" dirty="0" smtClean="0"/>
          </a:p>
          <a:p>
            <a:r>
              <a:rPr lang="en-US" baseline="0" dirty="0" smtClean="0"/>
              <a:t>In this example, we will skip some instructions, as a code-based sampling system would. When we skip these instructions, the meta data at the destination will stay the same, as the meta-data system is disabled.</a:t>
            </a:r>
          </a:p>
          <a:p>
            <a:endParaRPr lang="en-US" baseline="0" dirty="0" smtClean="0"/>
          </a:p>
          <a:p>
            <a:r>
              <a:rPr lang="en-US" baseline="0" dirty="0" smtClean="0"/>
              <a:t>{Go through example}</a:t>
            </a:r>
          </a:p>
          <a:p>
            <a:r>
              <a:rPr lang="en-US" baseline="0" dirty="0" smtClean="0"/>
              <a:t>Therefore you can get both false negatives and false positives. We cannot trust any answer that this analysis gives us, as it may be wrong in either direction.</a:t>
            </a:r>
            <a:endParaRPr lang="en-US" baseline="0" dirty="0"/>
          </a:p>
        </p:txBody>
      </p:sp>
      <p:sp>
        <p:nvSpPr>
          <p:cNvPr id="4" name="Slide Number Placeholder 3"/>
          <p:cNvSpPr>
            <a:spLocks noGrp="1"/>
          </p:cNvSpPr>
          <p:nvPr>
            <p:ph type="sldNum" sz="quarter" idx="10"/>
          </p:nvPr>
        </p:nvSpPr>
        <p:spPr/>
        <p:txBody>
          <a:bodyPr/>
          <a:lstStyle/>
          <a:p>
            <a:fld id="{4BA6025E-64AB-4CFF-9E64-0345E260D44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our solution is to sample _the meta </a:t>
            </a:r>
            <a:r>
              <a:rPr lang="en-US" dirty="0" err="1" smtClean="0"/>
              <a:t>dataflows</a:t>
            </a:r>
            <a:r>
              <a:rPr lang="en-US" dirty="0" smtClean="0"/>
              <a:t>_, not the code of the program.</a:t>
            </a:r>
          </a:p>
          <a:p>
            <a:endParaRPr lang="en-US" dirty="0" smtClean="0"/>
          </a:p>
          <a:p>
            <a:r>
              <a:rPr lang="en-US" dirty="0" smtClean="0"/>
              <a:t>Let’s look</a:t>
            </a:r>
            <a:r>
              <a:rPr lang="en-US" baseline="0" dirty="0" smtClean="0"/>
              <a:t> at </a:t>
            </a:r>
            <a:r>
              <a:rPr lang="en-US" dirty="0" smtClean="0"/>
              <a:t>this</a:t>
            </a:r>
            <a:r>
              <a:rPr lang="en-US" baseline="0" dirty="0" smtClean="0"/>
              <a:t> example dynamic dataflow. Rather than skipping any individual instruction that forms it, we wish to non-deterministically choose, at runtime, some subset of the </a:t>
            </a:r>
            <a:r>
              <a:rPr lang="en-US" baseline="0" dirty="0" err="1" smtClean="0"/>
              <a:t>dataflows</a:t>
            </a:r>
            <a:r>
              <a:rPr lang="en-US" baseline="0" dirty="0" smtClean="0"/>
              <a:t> *click*</a:t>
            </a:r>
          </a:p>
          <a:p>
            <a:endParaRPr lang="en-US" baseline="0" dirty="0" smtClean="0"/>
          </a:p>
          <a:p>
            <a:r>
              <a:rPr lang="en-US" baseline="0" dirty="0" smtClean="0"/>
              <a:t>To ensure that you don’t get the false positives that we showed on the previous slide, you *must* clear the meta-data from any value if you touch it while avoiding its dataflow.</a:t>
            </a:r>
          </a:p>
          <a:p>
            <a:r>
              <a:rPr lang="en-US" baseline="0" dirty="0" smtClean="0"/>
              <a:t>Transition: Let’s show an example.</a:t>
            </a:r>
            <a:endParaRPr lang="en-US" dirty="0" smtClean="0"/>
          </a:p>
        </p:txBody>
      </p:sp>
      <p:sp>
        <p:nvSpPr>
          <p:cNvPr id="4" name="Slide Number Placeholder 3"/>
          <p:cNvSpPr>
            <a:spLocks noGrp="1"/>
          </p:cNvSpPr>
          <p:nvPr>
            <p:ph type="sldNum" sz="quarter" idx="10"/>
          </p:nvPr>
        </p:nvSpPr>
        <p:spPr/>
        <p:txBody>
          <a:bodyPr/>
          <a:lstStyle/>
          <a:p>
            <a:fld id="{4BA6025E-64AB-4CFF-9E64-0345E260D44F}" type="slidenum">
              <a:rPr lang="en-US" smtClean="0"/>
              <a:pPr/>
              <a:t>11</a:t>
            </a:fld>
            <a:endParaRPr lang="en-US"/>
          </a:p>
        </p:txBody>
      </p:sp>
    </p:spTree>
    <p:extLst>
      <p:ext uri="{BB962C8B-B14F-4D97-AF65-F5344CB8AC3E}">
        <p14:creationId xmlns:p14="http://schemas.microsoft.com/office/powerpoint/2010/main" val="1167658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this slide, rather than skipping instructions, we’ll skip dataflow operations. And, as mentioned, we will clear the meta-data from any variable on a dataflow we’re “skipping”.</a:t>
            </a:r>
          </a:p>
          <a:p>
            <a:endParaRPr lang="en-US" baseline="0" dirty="0" smtClean="0"/>
          </a:p>
          <a:p>
            <a:r>
              <a:rPr lang="en-US" baseline="0" dirty="0" smtClean="0"/>
              <a:t>{Example here}</a:t>
            </a:r>
            <a:endParaRPr lang="en-US" baseline="0" dirty="0"/>
          </a:p>
        </p:txBody>
      </p:sp>
      <p:sp>
        <p:nvSpPr>
          <p:cNvPr id="4" name="Slide Number Placeholder 3"/>
          <p:cNvSpPr>
            <a:spLocks noGrp="1"/>
          </p:cNvSpPr>
          <p:nvPr>
            <p:ph type="sldNum" sz="quarter" idx="10"/>
          </p:nvPr>
        </p:nvSpPr>
        <p:spPr/>
        <p:txBody>
          <a:bodyPr/>
          <a:lstStyle/>
          <a:p>
            <a:fld id="{4BA6025E-64AB-4CFF-9E64-0345E260D44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to build our system. Start w/ demand analysis tool.</a:t>
            </a:r>
          </a:p>
          <a:p>
            <a:endParaRPr lang="en-US" dirty="0" smtClean="0"/>
          </a:p>
          <a:p>
            <a:r>
              <a:rPr lang="en-US" dirty="0" smtClean="0"/>
              <a:t>Run slow tests only when touching data</a:t>
            </a:r>
            <a:r>
              <a:rPr lang="en-US" baseline="0" dirty="0" smtClean="0"/>
              <a:t> of interest to the analysis.</a:t>
            </a:r>
          </a:p>
          <a:p>
            <a:r>
              <a:rPr lang="en-US" baseline="0" dirty="0" smtClean="0"/>
              <a:t>*click*Run full speed on native hardware otherwise.</a:t>
            </a:r>
            <a:endParaRPr lang="en-US" dirty="0" smtClean="0"/>
          </a:p>
          <a:p>
            <a:endParaRPr lang="en-US" dirty="0" smtClean="0"/>
          </a:p>
          <a:p>
            <a:r>
              <a:rPr lang="en-US" dirty="0" smtClean="0"/>
              <a:t>Mark pages w/ meta-data unavailable</a:t>
            </a:r>
          </a:p>
          <a:p>
            <a:r>
              <a:rPr lang="en-US" dirty="0" smtClean="0"/>
              <a:t>*click* Page fault on access</a:t>
            </a:r>
          </a:p>
          <a:p>
            <a:r>
              <a:rPr lang="en-US" dirty="0" smtClean="0"/>
              <a:t>*click*Handler signals to move program into analysis tool</a:t>
            </a:r>
          </a:p>
          <a:p>
            <a:r>
              <a:rPr lang="en-US" dirty="0" smtClean="0"/>
              <a:t>Slow execution</a:t>
            </a:r>
          </a:p>
          <a:p>
            <a:r>
              <a:rPr lang="en-US" dirty="0" smtClean="0"/>
              <a:t>*click* Tool releases program when no meta-data seen for a period of time</a:t>
            </a:r>
          </a:p>
          <a:p>
            <a:endParaRPr lang="en-US" dirty="0" smtClean="0"/>
          </a:p>
          <a:p>
            <a:r>
              <a:rPr lang="en-US"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NOTE for readers: This is described in “Practical Taint-Based Protection using Demand Emulation” by Alex Ho, Michael </a:t>
            </a:r>
            <a:r>
              <a:rPr lang="en-US" dirty="0" err="1" smtClean="0"/>
              <a:t>Fetterman</a:t>
            </a:r>
            <a:r>
              <a:rPr lang="en-US" dirty="0" smtClean="0"/>
              <a:t>,</a:t>
            </a:r>
            <a:r>
              <a:rPr lang="en-US" baseline="0" dirty="0" smtClean="0"/>
              <a:t> </a:t>
            </a:r>
            <a:r>
              <a:rPr lang="en-US" dirty="0" smtClean="0"/>
              <a:t>Christopher Clark, Andrew Warfield, and Steven Hand in EuroSys06.</a:t>
            </a:r>
          </a:p>
        </p:txBody>
      </p:sp>
      <p:sp>
        <p:nvSpPr>
          <p:cNvPr id="4" name="Slide Number Placeholder 3"/>
          <p:cNvSpPr>
            <a:spLocks noGrp="1"/>
          </p:cNvSpPr>
          <p:nvPr>
            <p:ph type="sldNum" sz="quarter" idx="10"/>
          </p:nvPr>
        </p:nvSpPr>
        <p:spPr/>
        <p:txBody>
          <a:bodyPr/>
          <a:lstStyle/>
          <a:p>
            <a:fld id="{4BA6025E-64AB-4CFF-9E64-0345E260D44F}" type="slidenum">
              <a:rPr lang="en-US" smtClean="0"/>
              <a:pPr/>
              <a:t>13</a:t>
            </a:fld>
            <a:endParaRPr lang="en-US"/>
          </a:p>
        </p:txBody>
      </p:sp>
    </p:spTree>
    <p:extLst>
      <p:ext uri="{BB962C8B-B14F-4D97-AF65-F5344CB8AC3E}">
        <p14:creationId xmlns:p14="http://schemas.microsoft.com/office/powerpoint/2010/main" val="2416155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In</a:t>
            </a:r>
            <a:r>
              <a:rPr lang="en-US" baseline="0" dirty="0" smtClean="0"/>
              <a:t> this system, you will have some maximum observable slowdown. If you cross it, you will begin attempting to sample the </a:t>
            </a:r>
            <a:r>
              <a:rPr lang="en-US" baseline="0" dirty="0" err="1" smtClean="0"/>
              <a:t>dataflows</a:t>
            </a:r>
            <a:r>
              <a:rPr lang="en-US" baseline="0"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*click to start animations* In this case, you start playing your games as normal, hit meta-data, and start the slow analysis</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*click* but what if that analysis continues unabated? Your system will slow further and eventually</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*click* cross an overhead threshold. At this point, the system will attempt to start removing meta-data from the system</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*click* in a probabilistic manner. If you win the coin toss, you *click* signal the virtual memory system to remove all the shadow values from the page you’re working on. This means that the system will transition to native execution *click* as it begins operating on data with no meta-data.</a:t>
            </a:r>
            <a:endParaRPr lang="en-US" dirty="0"/>
          </a:p>
        </p:txBody>
      </p:sp>
      <p:sp>
        <p:nvSpPr>
          <p:cNvPr id="4" name="Slide Number Placeholder 3"/>
          <p:cNvSpPr>
            <a:spLocks noGrp="1"/>
          </p:cNvSpPr>
          <p:nvPr>
            <p:ph type="sldNum" sz="quarter" idx="10"/>
          </p:nvPr>
        </p:nvSpPr>
        <p:spPr/>
        <p:txBody>
          <a:bodyPr/>
          <a:lstStyle/>
          <a:p>
            <a:fld id="{4BA6025E-64AB-4CFF-9E64-0345E260D44F}" type="slidenum">
              <a:rPr lang="en-US" smtClean="0"/>
              <a:pPr/>
              <a:t>14</a:t>
            </a:fld>
            <a:endParaRPr lang="en-US"/>
          </a:p>
        </p:txBody>
      </p:sp>
    </p:spTree>
    <p:extLst>
      <p:ext uri="{BB962C8B-B14F-4D97-AF65-F5344CB8AC3E}">
        <p14:creationId xmlns:p14="http://schemas.microsoft.com/office/powerpoint/2010/main" val="2416155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built a prototype</a:t>
            </a:r>
            <a:r>
              <a:rPr lang="en-US" baseline="0" dirty="0" smtClean="0"/>
              <a:t> system to test our dataflow sampling methods for both performance and accuracy.  We used “taint analysis” as our dynamic dataflow test, where network packets are untrusted. An error is raised if untrusted values are, for instance, used as the destination of a jump.</a:t>
            </a:r>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This was built on top of a </a:t>
            </a:r>
            <a:r>
              <a:rPr lang="en-US" baseline="0" dirty="0" err="1" smtClean="0"/>
              <a:t>Xen</a:t>
            </a:r>
            <a:r>
              <a:rPr lang="en-US" baseline="0" dirty="0" smtClean="0"/>
              <a:t> &amp; Linux system, and also uses a version of the emulator QEMU that was modified to perform taint analysis on x86 code. A shadow page table is used to cause a fault when a guest virtual machine touches a tainted value, at which point the entire guest VM is moved into QEMU.</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An overhead manager sits next to QEMU, and keeps track of the amount of time a domain spends in analysis versus on the bare hardware. If the domain passes some user-controlled threshold, it can perform dataflow sampling by telling the emulator and shadow page system to stochastically remove meta-data associated with that domain.</a:t>
            </a:r>
            <a:endParaRPr lang="en-US" dirty="0"/>
          </a:p>
        </p:txBody>
      </p:sp>
      <p:sp>
        <p:nvSpPr>
          <p:cNvPr id="4" name="Slide Number Placeholder 3"/>
          <p:cNvSpPr>
            <a:spLocks noGrp="1"/>
          </p:cNvSpPr>
          <p:nvPr>
            <p:ph type="sldNum" sz="quarter" idx="10"/>
          </p:nvPr>
        </p:nvSpPr>
        <p:spPr/>
        <p:txBody>
          <a:bodyPr/>
          <a:lstStyle/>
          <a:p>
            <a:fld id="{4BA6025E-64AB-4CFF-9E64-0345E260D44F}" type="slidenum">
              <a:rPr lang="en-US" smtClean="0"/>
              <a:pPr/>
              <a:t>15</a:t>
            </a:fld>
            <a:endParaRPr lang="en-US"/>
          </a:p>
        </p:txBody>
      </p:sp>
    </p:spTree>
    <p:extLst>
      <p:ext uri="{BB962C8B-B14F-4D97-AF65-F5344CB8AC3E}">
        <p14:creationId xmlns:p14="http://schemas.microsoft.com/office/powerpoint/2010/main" val="3476415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tests for this prototype are in two domains. The first, performance, test</a:t>
            </a:r>
            <a:r>
              <a:rPr lang="en-US" baseline="0" dirty="0" smtClean="0"/>
              <a:t> the network throughput of the system. Because all the meta-data in the system is derived from I/O, network throughput benchmarks constantly try to operate on meta-data. In the interests of time, I’ll just show one example from the paper. </a:t>
            </a:r>
            <a:r>
              <a:rPr lang="en-US" baseline="0" dirty="0" err="1" smtClean="0"/>
              <a:t>Ssh_receive</a:t>
            </a:r>
            <a:r>
              <a:rPr lang="en-US" baseline="0" dirty="0" smtClean="0"/>
              <a:t> attempts to receive a constant stream of encrypted packets, , perform decryption calculations within the emulator, and throw away the decoded packets. This yields very poor performance in a classical demand-analysis system, as nearly every calculation in the system is within the emulator.</a:t>
            </a:r>
          </a:p>
          <a:p>
            <a:endParaRPr lang="en-US" dirty="0" smtClean="0"/>
          </a:p>
          <a:p>
            <a:r>
              <a:rPr lang="en-US" dirty="0" smtClean="0"/>
              <a:t>Our second set of tests are to verify the accuracy of the analysis system</a:t>
            </a:r>
            <a:r>
              <a:rPr lang="en-US" baseline="0" dirty="0" smtClean="0"/>
              <a:t> when we begin sampling. For this, we test a number of real-world security errors that our full taint analysis system can observe at runtime. This is a collection of remote-code-running exploits on network-facing applications obtained from online exploit databases.</a:t>
            </a:r>
            <a:endParaRPr lang="en-US" dirty="0" smtClean="0"/>
          </a:p>
        </p:txBody>
      </p:sp>
      <p:sp>
        <p:nvSpPr>
          <p:cNvPr id="4" name="Slide Number Placeholder 3"/>
          <p:cNvSpPr>
            <a:spLocks noGrp="1"/>
          </p:cNvSpPr>
          <p:nvPr>
            <p:ph type="sldNum" sz="quarter" idx="10"/>
          </p:nvPr>
        </p:nvSpPr>
        <p:spPr/>
        <p:txBody>
          <a:bodyPr/>
          <a:lstStyle/>
          <a:p>
            <a:fld id="{4BA6025E-64AB-4CFF-9E64-0345E260D44F}" type="slidenum">
              <a:rPr lang="en-US" smtClean="0"/>
              <a:pPr/>
              <a:t>16</a:t>
            </a:fld>
            <a:endParaRPr lang="en-US"/>
          </a:p>
        </p:txBody>
      </p:sp>
    </p:spTree>
    <p:extLst>
      <p:ext uri="{BB962C8B-B14F-4D97-AF65-F5344CB8AC3E}">
        <p14:creationId xmlns:p14="http://schemas.microsoft.com/office/powerpoint/2010/main" val="2108265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Error bars 95% confidence interval. Blue dashed line is the throughput of the system</a:t>
            </a:r>
            <a:r>
              <a:rPr lang="en-US" baseline="0" dirty="0" smtClean="0"/>
              <a:t> when the analysis emulator is not enabled, never attempt to run analysis (this is different than always turning sampling on, as you don’t ever taint anything in the virtual memory system.)</a:t>
            </a:r>
            <a:endParaRPr lang="en-US" dirty="0" smtClean="0"/>
          </a:p>
          <a:p>
            <a:endParaRPr lang="en-US" dirty="0" smtClean="0"/>
          </a:p>
          <a:p>
            <a:r>
              <a:rPr lang="en-US" dirty="0" smtClean="0"/>
              <a:t>When no analysis, about 19.72 MB/s</a:t>
            </a:r>
          </a:p>
          <a:p>
            <a:r>
              <a:rPr lang="en-US" dirty="0" smtClean="0"/>
              <a:t>When analysis is always</a:t>
            </a:r>
            <a:r>
              <a:rPr lang="en-US" baseline="0" dirty="0" smtClean="0"/>
              <a:t> running: 178 </a:t>
            </a:r>
            <a:r>
              <a:rPr lang="en-US" baseline="0" dirty="0" err="1" smtClean="0"/>
              <a:t>kB</a:t>
            </a:r>
            <a:r>
              <a:rPr lang="en-US" baseline="0" dirty="0" smtClean="0"/>
              <a:t>/s</a:t>
            </a:r>
          </a:p>
          <a:p>
            <a:endParaRPr lang="en-US" baseline="0" dirty="0" smtClean="0"/>
          </a:p>
          <a:p>
            <a:r>
              <a:rPr lang="en-US" baseline="0" dirty="0" smtClean="0"/>
              <a:t>Can effectively control overheads using dataflow removal. Get to 19.67 MB/s at “always sampling”.</a:t>
            </a:r>
            <a:endParaRPr lang="en-US" dirty="0"/>
          </a:p>
        </p:txBody>
      </p:sp>
      <p:sp>
        <p:nvSpPr>
          <p:cNvPr id="4" name="Slide Number Placeholder 3"/>
          <p:cNvSpPr>
            <a:spLocks noGrp="1"/>
          </p:cNvSpPr>
          <p:nvPr>
            <p:ph type="sldNum" sz="quarter" idx="10"/>
          </p:nvPr>
        </p:nvSpPr>
        <p:spPr/>
        <p:txBody>
          <a:bodyPr/>
          <a:lstStyle/>
          <a:p>
            <a:fld id="{4BA6025E-64AB-4CFF-9E64-0345E260D44F}" type="slidenum">
              <a:rPr lang="en-US" smtClean="0"/>
              <a:pPr/>
              <a:t>17</a:t>
            </a:fld>
            <a:endParaRPr lang="en-US"/>
          </a:p>
        </p:txBody>
      </p:sp>
    </p:spTree>
    <p:extLst>
      <p:ext uri="{BB962C8B-B14F-4D97-AF65-F5344CB8AC3E}">
        <p14:creationId xmlns:p14="http://schemas.microsoft.com/office/powerpoint/2010/main" val="1784793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of the time (overhead) in any 10 second window</a:t>
            </a:r>
          </a:p>
          <a:p>
            <a:r>
              <a:rPr lang="en-US" dirty="0" smtClean="0"/>
              <a:t>Always stop the analysis after the threshold</a:t>
            </a:r>
          </a:p>
          <a:p>
            <a:r>
              <a:rPr lang="en-US" dirty="0" smtClean="0"/>
              <a:t>(yields</a:t>
            </a:r>
            <a:r>
              <a:rPr lang="en-US" baseline="0" dirty="0" smtClean="0"/>
              <a:t> lowest probability)</a:t>
            </a:r>
            <a:endParaRPr lang="en-US" dirty="0" smtClean="0"/>
          </a:p>
          <a:p>
            <a:r>
              <a:rPr lang="en-US" dirty="0" smtClean="0"/>
              <a:t>*Nothing else is happening</a:t>
            </a:r>
            <a:r>
              <a:rPr lang="en-US" baseline="0" dirty="0" smtClean="0"/>
              <a:t> on the system; no other work at all*</a:t>
            </a:r>
          </a:p>
          <a:p>
            <a:endParaRPr lang="en-US" baseline="0" dirty="0" smtClean="0"/>
          </a:p>
          <a:p>
            <a:r>
              <a:rPr lang="en-US" baseline="0" dirty="0" smtClean="0"/>
              <a:t>Transition: This is true for a system nothing else happening on it, which is unlikely to be the case on a busy server. Therefore, our next set of tests were run with one of the </a:t>
            </a:r>
            <a:r>
              <a:rPr lang="en-US" baseline="0" dirty="0" err="1" smtClean="0"/>
              <a:t>ssh_receive</a:t>
            </a:r>
            <a:r>
              <a:rPr lang="en-US" baseline="0" dirty="0" smtClean="0"/>
              <a:t> throughput benchmark also running, simulating a large amount of benign traffic.</a:t>
            </a:r>
            <a:endParaRPr lang="en-US" dirty="0"/>
          </a:p>
        </p:txBody>
      </p:sp>
      <p:sp>
        <p:nvSpPr>
          <p:cNvPr id="4" name="Slide Number Placeholder 3"/>
          <p:cNvSpPr>
            <a:spLocks noGrp="1"/>
          </p:cNvSpPr>
          <p:nvPr>
            <p:ph type="sldNum" sz="quarter" idx="10"/>
          </p:nvPr>
        </p:nvSpPr>
        <p:spPr/>
        <p:txBody>
          <a:bodyPr/>
          <a:lstStyle/>
          <a:p>
            <a:fld id="{4BA6025E-64AB-4CFF-9E64-0345E260D44F}" type="slidenum">
              <a:rPr lang="en-US" smtClean="0"/>
              <a:pPr/>
              <a:t>18</a:t>
            </a:fld>
            <a:endParaRPr lang="en-US"/>
          </a:p>
        </p:txBody>
      </p:sp>
    </p:spTree>
    <p:extLst>
      <p:ext uri="{BB962C8B-B14F-4D97-AF65-F5344CB8AC3E}">
        <p14:creationId xmlns:p14="http://schemas.microsoft.com/office/powerpoint/2010/main" val="17437448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At some random point in time after beginning this test, we sent in the exploit for each particular accuracy benchmark and observed the probability of detecting the exploit within the torrent of </a:t>
            </a:r>
            <a:r>
              <a:rPr lang="en-US" baseline="0" dirty="0" err="1" smtClean="0"/>
              <a:t>dataflows</a:t>
            </a:r>
            <a:r>
              <a:rPr lang="en-US" baseline="0" dirty="0" smtClean="0"/>
              <a:t> that led to no error.</a:t>
            </a:r>
          </a:p>
          <a:p>
            <a:endParaRPr lang="en-US" baseline="0" dirty="0" smtClean="0"/>
          </a:p>
          <a:p>
            <a:r>
              <a:rPr lang="en-US" dirty="0" smtClean="0"/>
              <a:t>Ran each test</a:t>
            </a:r>
            <a:r>
              <a:rPr lang="en-US" baseline="0" dirty="0" smtClean="0"/>
              <a:t> multiple times (95% confidence interval). This shows that even with a large amount of benign </a:t>
            </a:r>
            <a:r>
              <a:rPr lang="en-US" baseline="0" dirty="0" err="1" smtClean="0"/>
              <a:t>dataflows</a:t>
            </a:r>
            <a:r>
              <a:rPr lang="en-US" baseline="0" dirty="0" smtClean="0"/>
              <a:t> in the system, we can still find most errors a percentage of the time ~close to the overhead percentage. *click*</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Only need 1000 test runs to find the bug in Apache, which is difficult to find because its </a:t>
            </a:r>
            <a:r>
              <a:rPr lang="en-US" baseline="0" dirty="0" err="1" smtClean="0"/>
              <a:t>dataflows</a:t>
            </a:r>
            <a:r>
              <a:rPr lang="en-US" baseline="0" dirty="0" smtClean="0"/>
              <a:t> are very large and go through a number of different Apache modules.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Note for readers: the blue bar that comes up on the click is for illustrative purposes only. It shows that we’re basically on the overhead/accuracy line from slides 8 + 9. (honestly, it should be a step function for 10%, 25%, 50%, 75%, 90%, but whatever.</a:t>
            </a:r>
          </a:p>
        </p:txBody>
      </p:sp>
      <p:sp>
        <p:nvSpPr>
          <p:cNvPr id="4" name="Slide Number Placeholder 3"/>
          <p:cNvSpPr>
            <a:spLocks noGrp="1"/>
          </p:cNvSpPr>
          <p:nvPr>
            <p:ph type="sldNum" sz="quarter" idx="10"/>
          </p:nvPr>
        </p:nvSpPr>
        <p:spPr/>
        <p:txBody>
          <a:bodyPr/>
          <a:lstStyle/>
          <a:p>
            <a:fld id="{4BA6025E-64AB-4CFF-9E64-0345E260D44F}" type="slidenum">
              <a:rPr lang="en-US" smtClean="0"/>
              <a:pPr/>
              <a:t>19</a:t>
            </a:fld>
            <a:endParaRPr lang="en-US"/>
          </a:p>
        </p:txBody>
      </p:sp>
    </p:spTree>
    <p:extLst>
      <p:ext uri="{BB962C8B-B14F-4D97-AF65-F5344CB8AC3E}">
        <p14:creationId xmlns:p14="http://schemas.microsoft.com/office/powerpoint/2010/main" val="905174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a:t>
            </a:r>
            <a:r>
              <a:rPr lang="en-US" baseline="0" dirty="0" smtClean="0"/>
              <a:t> bad software is everywhere.  Unfortunately, software bugs have real costs associated with them.  In 2002, for instance, NIST reported that software problems cost the U.S. economy almost $60 billion per year.</a:t>
            </a:r>
          </a:p>
          <a:p>
            <a:endParaRPr lang="en-US" baseline="0" dirty="0" smtClean="0"/>
          </a:p>
          <a:p>
            <a:r>
              <a:rPr lang="en-US" baseline="0" dirty="0" smtClean="0"/>
              <a:t>Beyond the monetary costs *click*  Well, beyond the monetary costs you can run into problems that cause embarrassment. *click* both for presenters and for companies. I’m sure a number of you in the audience associate that blue screen with a particular piece of software. That is bad marketing.</a:t>
            </a:r>
            <a:endParaRPr lang="en-US" i="0" baseline="0" dirty="0" smtClean="0"/>
          </a:p>
          <a:p>
            <a:endParaRPr lang="en-US" i="0"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i="0" baseline="0" dirty="0" smtClean="0"/>
              <a:t>Bugs can lead to more insidious problems, such as security flaws. T</a:t>
            </a:r>
            <a:r>
              <a:rPr lang="en-US" baseline="0" dirty="0" smtClean="0"/>
              <a:t>he FBI estimated that computer security issues cost US companies upwards of $67 billion in 2005; more than a third of that cost resulted from viruses,  network intrusions, and other issues whose root causes often come down to software bugs.</a:t>
            </a:r>
          </a:p>
        </p:txBody>
      </p:sp>
      <p:sp>
        <p:nvSpPr>
          <p:cNvPr id="4" name="Slide Number Placeholder 3"/>
          <p:cNvSpPr>
            <a:spLocks noGrp="1"/>
          </p:cNvSpPr>
          <p:nvPr>
            <p:ph type="sldNum" sz="quarter" idx="10"/>
          </p:nvPr>
        </p:nvSpPr>
        <p:spPr/>
        <p:txBody>
          <a:bodyPr/>
          <a:lstStyle/>
          <a:p>
            <a:fld id="{4BA6025E-64AB-4CFF-9E64-0345E260D44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previous knob settings were</a:t>
            </a:r>
            <a:r>
              <a:rPr lang="en-US" baseline="0" dirty="0" smtClean="0"/>
              <a:t> either high speed or high analysis accuracy, but with this system *click* you can get high speed on individual users and high accuracy across a whole population.</a:t>
            </a:r>
            <a:endParaRPr lang="en-US" dirty="0"/>
          </a:p>
        </p:txBody>
      </p:sp>
      <p:sp>
        <p:nvSpPr>
          <p:cNvPr id="4" name="Slide Number Placeholder 3"/>
          <p:cNvSpPr>
            <a:spLocks noGrp="1"/>
          </p:cNvSpPr>
          <p:nvPr>
            <p:ph type="sldNum" sz="quarter" idx="10"/>
          </p:nvPr>
        </p:nvSpPr>
        <p:spPr/>
        <p:txBody>
          <a:bodyPr/>
          <a:lstStyle/>
          <a:p>
            <a:fld id="{4BA6025E-64AB-4CFF-9E64-0345E260D44F}" type="slidenum">
              <a:rPr lang="en-US" smtClean="0"/>
              <a:pPr/>
              <a:t>20</a:t>
            </a:fld>
            <a:endParaRPr lang="en-US"/>
          </a:p>
        </p:txBody>
      </p:sp>
    </p:spTree>
    <p:extLst>
      <p:ext uri="{BB962C8B-B14F-4D97-AF65-F5344CB8AC3E}">
        <p14:creationId xmlns:p14="http://schemas.microsoft.com/office/powerpoint/2010/main" val="7854099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Benefits of static</a:t>
            </a:r>
            <a:r>
              <a:rPr lang="en-US" baseline="0" dirty="0" smtClean="0"/>
              <a:t> analysis: Fully understand the code you see</a:t>
            </a:r>
          </a:p>
          <a:p>
            <a:r>
              <a:rPr lang="en-US" baseline="0" dirty="0" smtClean="0"/>
              <a:t>Dynamic: much larger scope</a:t>
            </a:r>
            <a:endParaRPr lang="en-US" dirty="0"/>
          </a:p>
        </p:txBody>
      </p:sp>
      <p:sp>
        <p:nvSpPr>
          <p:cNvPr id="4" name="Slide Number Placeholder 3"/>
          <p:cNvSpPr>
            <a:spLocks noGrp="1"/>
          </p:cNvSpPr>
          <p:nvPr>
            <p:ph type="sldNum" sz="quarter" idx="10"/>
          </p:nvPr>
        </p:nvSpPr>
        <p:spPr/>
        <p:txBody>
          <a:bodyPr/>
          <a:lstStyle/>
          <a:p>
            <a:fld id="{4BA6025E-64AB-4CFF-9E64-0345E260D44F}" type="slidenum">
              <a:rPr lang="en-US" smtClean="0"/>
              <a:pPr/>
              <a:t>23</a:t>
            </a:fld>
            <a:endParaRPr lang="en-US"/>
          </a:p>
        </p:txBody>
      </p:sp>
    </p:spTree>
    <p:extLst>
      <p:ext uri="{BB962C8B-B14F-4D97-AF65-F5344CB8AC3E}">
        <p14:creationId xmlns:p14="http://schemas.microsoft.com/office/powerpoint/2010/main" val="20622697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Error bars 95% confidence interval.</a:t>
            </a:r>
          </a:p>
          <a:p>
            <a:r>
              <a:rPr lang="en-US" dirty="0" err="1" smtClean="0"/>
              <a:t>Netcat_receive</a:t>
            </a:r>
            <a:r>
              <a:rPr lang="en-US" dirty="0" smtClean="0"/>
              <a:t> sent a bunch of data from</a:t>
            </a:r>
            <a:r>
              <a:rPr lang="en-US" baseline="0" dirty="0" smtClean="0"/>
              <a:t> a remote computer into the DUT through a TCP connection. The DUT then took these packets and immediately dumped them into /</a:t>
            </a:r>
            <a:r>
              <a:rPr lang="en-US" baseline="0" dirty="0" err="1" smtClean="0"/>
              <a:t>dev</a:t>
            </a:r>
            <a:r>
              <a:rPr lang="en-US" baseline="0" dirty="0" smtClean="0"/>
              <a:t>/null</a:t>
            </a:r>
            <a:endParaRPr lang="en-US" dirty="0"/>
          </a:p>
        </p:txBody>
      </p:sp>
      <p:sp>
        <p:nvSpPr>
          <p:cNvPr id="4" name="Slide Number Placeholder 3"/>
          <p:cNvSpPr>
            <a:spLocks noGrp="1"/>
          </p:cNvSpPr>
          <p:nvPr>
            <p:ph type="sldNum" sz="quarter" idx="10"/>
          </p:nvPr>
        </p:nvSpPr>
        <p:spPr/>
        <p:txBody>
          <a:bodyPr/>
          <a:lstStyle/>
          <a:p>
            <a:fld id="{4BA6025E-64AB-4CFF-9E64-0345E260D44F}" type="slidenum">
              <a:rPr lang="en-US" smtClean="0"/>
              <a:pPr/>
              <a:t>25</a:t>
            </a:fld>
            <a:endParaRPr lang="en-US"/>
          </a:p>
        </p:txBody>
      </p:sp>
    </p:spTree>
    <p:extLst>
      <p:ext uri="{BB962C8B-B14F-4D97-AF65-F5344CB8AC3E}">
        <p14:creationId xmlns:p14="http://schemas.microsoft.com/office/powerpoint/2010/main" val="13702248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Error bars 95% confidence interval.</a:t>
            </a:r>
          </a:p>
          <a:p>
            <a:r>
              <a:rPr lang="en-US" dirty="0" err="1" smtClean="0"/>
              <a:t>Ssh_transmit</a:t>
            </a:r>
            <a:r>
              <a:rPr lang="en-US" dirty="0" smtClean="0"/>
              <a:t> sent</a:t>
            </a:r>
            <a:r>
              <a:rPr lang="en-US" baseline="0" dirty="0" smtClean="0"/>
              <a:t> a bunch of data over an SSH tunnel into a remove machine. The ACKs </a:t>
            </a:r>
            <a:r>
              <a:rPr lang="en-US" baseline="0" dirty="0" err="1" smtClean="0"/>
              <a:t>etc</a:t>
            </a:r>
            <a:r>
              <a:rPr lang="en-US" baseline="0" dirty="0" smtClean="0"/>
              <a:t> were returned over SSH and required decrypting, but less-so than </a:t>
            </a:r>
            <a:r>
              <a:rPr lang="en-US" baseline="0" dirty="0" err="1" smtClean="0"/>
              <a:t>ssh_receive</a:t>
            </a:r>
            <a:r>
              <a:rPr lang="en-US" baseline="0" dirty="0" smtClean="0"/>
              <a:t>, so the throughput here is higher.</a:t>
            </a:r>
            <a:endParaRPr lang="en-US" dirty="0"/>
          </a:p>
        </p:txBody>
      </p:sp>
      <p:sp>
        <p:nvSpPr>
          <p:cNvPr id="4" name="Slide Number Placeholder 3"/>
          <p:cNvSpPr>
            <a:spLocks noGrp="1"/>
          </p:cNvSpPr>
          <p:nvPr>
            <p:ph type="sldNum" sz="quarter" idx="10"/>
          </p:nvPr>
        </p:nvSpPr>
        <p:spPr/>
        <p:txBody>
          <a:bodyPr/>
          <a:lstStyle/>
          <a:p>
            <a:fld id="{4BA6025E-64AB-4CFF-9E64-0345E260D44F}" type="slidenum">
              <a:rPr lang="en-US" smtClean="0"/>
              <a:pPr/>
              <a:t>26</a:t>
            </a:fld>
            <a:endParaRPr lang="en-US"/>
          </a:p>
        </p:txBody>
      </p:sp>
    </p:spTree>
    <p:extLst>
      <p:ext uri="{BB962C8B-B14F-4D97-AF65-F5344CB8AC3E}">
        <p14:creationId xmlns:p14="http://schemas.microsoft.com/office/powerpoint/2010/main" val="17847935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Much higher values because </a:t>
            </a:r>
            <a:r>
              <a:rPr lang="en-US" dirty="0" err="1" smtClean="0"/>
              <a:t>netcat_receive</a:t>
            </a:r>
            <a:r>
              <a:rPr lang="en-US" baseline="0" dirty="0" smtClean="0"/>
              <a:t> doesn’t hammer QEMU as badly, so more </a:t>
            </a:r>
            <a:r>
              <a:rPr lang="en-US" baseline="0" dirty="0" err="1" smtClean="0"/>
              <a:t>dataflows</a:t>
            </a:r>
            <a:r>
              <a:rPr lang="en-US" baseline="0" dirty="0" smtClean="0"/>
              <a:t> make their way through the sampling system to catch errors.</a:t>
            </a:r>
            <a:endParaRPr lang="en-US" dirty="0"/>
          </a:p>
        </p:txBody>
      </p:sp>
      <p:sp>
        <p:nvSpPr>
          <p:cNvPr id="4" name="Slide Number Placeholder 3"/>
          <p:cNvSpPr>
            <a:spLocks noGrp="1"/>
          </p:cNvSpPr>
          <p:nvPr>
            <p:ph type="sldNum" sz="quarter" idx="10"/>
          </p:nvPr>
        </p:nvSpPr>
        <p:spPr/>
        <p:txBody>
          <a:bodyPr/>
          <a:lstStyle/>
          <a:p>
            <a:fld id="{4BA6025E-64AB-4CFF-9E64-0345E260D44F}" type="slidenum">
              <a:rPr lang="en-US" smtClean="0"/>
              <a:pPr/>
              <a:t>27</a:t>
            </a:fld>
            <a:endParaRPr lang="en-US"/>
          </a:p>
        </p:txBody>
      </p:sp>
    </p:spTree>
    <p:extLst>
      <p:ext uri="{BB962C8B-B14F-4D97-AF65-F5344CB8AC3E}">
        <p14:creationId xmlns:p14="http://schemas.microsoft.com/office/powerpoint/2010/main" val="2357861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case the projector is clipping.</a:t>
            </a:r>
            <a:endParaRPr lang="en-US" dirty="0"/>
          </a:p>
        </p:txBody>
      </p:sp>
      <p:sp>
        <p:nvSpPr>
          <p:cNvPr id="4" name="Slide Number Placeholder 3"/>
          <p:cNvSpPr>
            <a:spLocks noGrp="1"/>
          </p:cNvSpPr>
          <p:nvPr>
            <p:ph type="sldNum" sz="quarter" idx="10"/>
          </p:nvPr>
        </p:nvSpPr>
        <p:spPr/>
        <p:txBody>
          <a:bodyPr/>
          <a:lstStyle/>
          <a:p>
            <a:fld id="{4BA6025E-64AB-4CFF-9E64-0345E260D44F}" type="slidenum">
              <a:rPr lang="en-US" smtClean="0"/>
              <a:pPr/>
              <a:t>28</a:t>
            </a:fld>
            <a:endParaRPr lang="en-US"/>
          </a:p>
        </p:txBody>
      </p:sp>
    </p:spTree>
    <p:extLst>
      <p:ext uri="{BB962C8B-B14F-4D97-AF65-F5344CB8AC3E}">
        <p14:creationId xmlns:p14="http://schemas.microsoft.com/office/powerpoint/2010/main" val="1308064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Therefore, the goal of this work is to enable high quality dynamic correctness</a:t>
            </a:r>
            <a:r>
              <a:rPr lang="en-US" baseline="0" dirty="0" smtClean="0"/>
              <a:t> and security </a:t>
            </a:r>
            <a:r>
              <a:rPr lang="en-US" dirty="0" smtClean="0"/>
              <a:t>analyses.</a:t>
            </a:r>
          </a:p>
          <a:p>
            <a:r>
              <a:rPr lang="en-US" baseline="0" dirty="0" smtClean="0"/>
              <a:t>*We focus on dynamic analyses because they are useful for finding errors that other mechanisms can’t.</a:t>
            </a:r>
          </a:p>
          <a:p>
            <a:r>
              <a:rPr lang="en-US" baseline="0" dirty="0" smtClean="0"/>
              <a:t>*Some powerful static analyses, for instance, attain h</a:t>
            </a:r>
            <a:r>
              <a:rPr lang="en-US" dirty="0" smtClean="0"/>
              <a:t>igh error coverage at the cost of small scope. Some</a:t>
            </a:r>
            <a:r>
              <a:rPr lang="en-US" baseline="0" dirty="0" smtClean="0"/>
              <a:t>, for instance, run into a state explosion problem as they attempt to work their way through all possible paths to find errors.</a:t>
            </a:r>
          </a:p>
          <a:p>
            <a:endParaRPr lang="en-US" baseline="0" dirty="0" smtClean="0"/>
          </a:p>
          <a:p>
            <a:r>
              <a:rPr lang="en-US" baseline="0" dirty="0" smtClean="0"/>
              <a:t>We wish to *</a:t>
            </a:r>
            <a:r>
              <a:rPr lang="en-US" b="1" baseline="0" dirty="0" smtClean="0"/>
              <a:t>distribute*</a:t>
            </a:r>
            <a:r>
              <a:rPr lang="en-US" b="0" baseline="0" dirty="0" smtClean="0"/>
              <a:t> dynamic analyses to large populations of users because this type of analysis gains power from seeing a multitude of different dynamic states. The more you test, the stronger your analysis.</a:t>
            </a:r>
          </a:p>
          <a:p>
            <a:r>
              <a:rPr lang="en-US" b="0" baseline="0" dirty="0" smtClean="0"/>
              <a:t>However, if we wish to distribute these to users, they must have low overhead. Otherwise, users will (1) get angry at your slow software, and (2) probably stop using it.</a:t>
            </a:r>
          </a:p>
          <a:p>
            <a:endParaRPr lang="en-US" baseline="0" dirty="0" smtClean="0"/>
          </a:p>
          <a:p>
            <a:r>
              <a:rPr lang="en-US" baseline="0" dirty="0" smtClean="0"/>
              <a:t>We plan to accomplish *</a:t>
            </a:r>
            <a:r>
              <a:rPr lang="en-US" b="1" baseline="0" dirty="0" smtClean="0"/>
              <a:t>this*</a:t>
            </a:r>
            <a:r>
              <a:rPr lang="en-US" b="0" baseline="0" dirty="0" smtClean="0"/>
              <a:t> by sampling analyses, allowing users test *parts* of the program.  This means that each user will see much less overhead, as their analysis system is only enabled a small portion of the time.</a:t>
            </a:r>
          </a:p>
          <a:p>
            <a:endParaRPr lang="en-US" b="0" baseline="0" dirty="0" smtClean="0"/>
          </a:p>
          <a:p>
            <a:r>
              <a:rPr lang="en-US" b="0" baseline="0" dirty="0" smtClean="0"/>
              <a:t>While you may have heard of other sampling works: they don’t work. They don’t work for the type of analysis we want to look at: dynamic dataflow analyses.</a:t>
            </a:r>
          </a:p>
          <a:p>
            <a:endParaRPr lang="en-US" b="0" baseline="0" dirty="0" smtClean="0"/>
          </a:p>
          <a:p>
            <a:r>
              <a:rPr lang="en-US" b="0" baseline="0" dirty="0" smtClean="0"/>
              <a:t>Transition: What do I mean by dynamic dataflow analyses</a:t>
            </a:r>
            <a:endParaRPr lang="en-US" baseline="0" dirty="0" smtClean="0"/>
          </a:p>
        </p:txBody>
      </p:sp>
      <p:sp>
        <p:nvSpPr>
          <p:cNvPr id="4" name="Slide Number Placeholder 3"/>
          <p:cNvSpPr>
            <a:spLocks noGrp="1"/>
          </p:cNvSpPr>
          <p:nvPr>
            <p:ph type="sldNum" sz="quarter" idx="10"/>
          </p:nvPr>
        </p:nvSpPr>
        <p:spPr/>
        <p:txBody>
          <a:bodyPr/>
          <a:lstStyle/>
          <a:p>
            <a:fld id="{4BA6025E-64AB-4CFF-9E64-0345E260D44F}" type="slidenum">
              <a:rPr lang="en-US" smtClean="0"/>
              <a:pPr/>
              <a:t>3</a:t>
            </a:fld>
            <a:endParaRPr lang="en-US"/>
          </a:p>
        </p:txBody>
      </p:sp>
    </p:spTree>
    <p:extLst>
      <p:ext uri="{BB962C8B-B14F-4D97-AF65-F5344CB8AC3E}">
        <p14:creationId xmlns:p14="http://schemas.microsoft.com/office/powerpoint/2010/main" val="3859072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Make sure we’re on the same page, since some audience members may be static analysis people where dataflow means something already.</a:t>
            </a:r>
            <a:endParaRPr lang="en-US" dirty="0" smtClean="0"/>
          </a:p>
          <a:p>
            <a:pPr marL="171450" indent="-171450">
              <a:buFont typeface="Arial" pitchFamily="34" charset="0"/>
              <a:buChar char="•"/>
            </a:pPr>
            <a:endParaRPr lang="en-US" dirty="0" smtClean="0"/>
          </a:p>
          <a:p>
            <a:pPr marL="171450" indent="-171450">
              <a:buFont typeface="Arial" pitchFamily="34" charset="0"/>
              <a:buChar char="•"/>
            </a:pPr>
            <a:r>
              <a:rPr lang="en-US" dirty="0" smtClean="0"/>
              <a:t>*Associate meta-data</a:t>
            </a:r>
            <a:r>
              <a:rPr lang="en-US" baseline="0" dirty="0" smtClean="0"/>
              <a:t> with the regular values of the program</a:t>
            </a:r>
            <a:endParaRPr lang="en-US" dirty="0" smtClean="0"/>
          </a:p>
          <a:p>
            <a:pPr marL="628650" lvl="1" indent="-171450">
              <a:buFont typeface="Arial" pitchFamily="34" charset="0"/>
              <a:buChar char="•"/>
            </a:pPr>
            <a:r>
              <a:rPr lang="en-US" dirty="0" smtClean="0"/>
              <a:t>**Example: Is this variable initialized?</a:t>
            </a:r>
          </a:p>
          <a:p>
            <a:pPr marL="171450" indent="-171450">
              <a:buFont typeface="Arial" charset="0"/>
              <a:buChar char="•"/>
            </a:pPr>
            <a:r>
              <a:rPr lang="en-US" dirty="0" smtClean="0"/>
              <a:t>*As the program executes, you</a:t>
            </a:r>
            <a:r>
              <a:rPr lang="en-US" baseline="0" dirty="0" smtClean="0"/>
              <a:t> propagate this meta-data to new variables in the program, or clear it from old ones.</a:t>
            </a:r>
          </a:p>
          <a:p>
            <a:pPr marL="628650" lvl="1" indent="-171450">
              <a:buFont typeface="Arial" charset="0"/>
              <a:buChar char="•"/>
            </a:pPr>
            <a:r>
              <a:rPr lang="en-US" baseline="0" dirty="0" smtClean="0"/>
              <a:t>**Example: I’m copying an initialized variable into a location; that variable is now initialized.</a:t>
            </a:r>
            <a:endParaRPr lang="en-US" dirty="0" smtClean="0"/>
          </a:p>
          <a:p>
            <a:pPr marL="171450" indent="-171450">
              <a:buFont typeface="Arial" charset="0"/>
              <a:buChar char="•"/>
            </a:pPr>
            <a:r>
              <a:rPr lang="en-US" dirty="0" smtClean="0"/>
              <a:t>*Check meta-data values on certain</a:t>
            </a:r>
            <a:r>
              <a:rPr lang="en-US" baseline="0" dirty="0" smtClean="0"/>
              <a:t> actions to verify integrity of system</a:t>
            </a:r>
          </a:p>
          <a:p>
            <a:pPr marL="628650" lvl="1" indent="-171450">
              <a:buFont typeface="Arial" charset="0"/>
              <a:buChar char="•"/>
            </a:pPr>
            <a:r>
              <a:rPr lang="en-US" baseline="0" dirty="0" smtClean="0"/>
              <a:t>**Example: Is this pointer I am about to dereference initialized?</a:t>
            </a:r>
          </a:p>
          <a:p>
            <a:pPr marL="171450" indent="-171450">
              <a:buFont typeface="Arial" charset="0"/>
              <a:buChar char="•"/>
            </a:pPr>
            <a:endParaRPr lang="en-US" dirty="0" smtClean="0"/>
          </a:p>
          <a:p>
            <a:pPr marL="0" indent="0">
              <a:buFont typeface="Arial" charset="0"/>
              <a:buNone/>
            </a:pPr>
            <a:r>
              <a:rPr lang="en-US" dirty="0" smtClean="0"/>
              <a:t>Meta-data flows represent the movement of important testing information from source to </a:t>
            </a:r>
            <a:r>
              <a:rPr lang="en-US" baseline="0" dirty="0" smtClean="0"/>
              <a:t>checks.</a:t>
            </a:r>
          </a:p>
        </p:txBody>
      </p:sp>
      <p:sp>
        <p:nvSpPr>
          <p:cNvPr id="4" name="Slide Number Placeholder 3"/>
          <p:cNvSpPr>
            <a:spLocks noGrp="1"/>
          </p:cNvSpPr>
          <p:nvPr>
            <p:ph type="sldNum" sz="quarter" idx="10"/>
          </p:nvPr>
        </p:nvSpPr>
        <p:spPr/>
        <p:txBody>
          <a:bodyPr/>
          <a:lstStyle/>
          <a:p>
            <a:fld id="{4BA6025E-64AB-4CFF-9E64-0345E260D44F}" type="slidenum">
              <a:rPr lang="en-US" smtClean="0"/>
              <a:pPr/>
              <a:t>4</a:t>
            </a:fld>
            <a:endParaRPr lang="en-US"/>
          </a:p>
        </p:txBody>
      </p:sp>
    </p:spTree>
    <p:extLst>
      <p:ext uri="{BB962C8B-B14F-4D97-AF65-F5344CB8AC3E}">
        <p14:creationId xmlns:p14="http://schemas.microsoft.com/office/powerpoint/2010/main" val="3027679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go through an example.</a:t>
            </a:r>
            <a:r>
              <a:rPr lang="en-US" baseline="0" dirty="0" smtClean="0"/>
              <a:t> </a:t>
            </a:r>
            <a:r>
              <a:rPr lang="en-US" dirty="0" smtClean="0"/>
              <a:t>O</a:t>
            </a:r>
            <a:r>
              <a:rPr lang="en-US" baseline="0" dirty="0" smtClean="0"/>
              <a:t>verview of what the rules of this simple taint analysis system are:</a:t>
            </a:r>
          </a:p>
          <a:p>
            <a:r>
              <a:rPr lang="en-US" baseline="0" dirty="0" smtClean="0"/>
              <a:t>*Don’t trust data from outside the program</a:t>
            </a:r>
          </a:p>
          <a:p>
            <a:r>
              <a:rPr lang="en-US" baseline="0" dirty="0" smtClean="0"/>
              <a:t>*Associated meta-data bit means “not trusted”</a:t>
            </a:r>
          </a:p>
          <a:p>
            <a:r>
              <a:rPr lang="en-US" baseline="0" dirty="0" smtClean="0"/>
              <a:t>*Error if you check non-trusted data.</a:t>
            </a:r>
          </a:p>
          <a:p>
            <a:endParaRPr lang="en-US" baseline="0" dirty="0" smtClean="0"/>
          </a:p>
          <a:p>
            <a:r>
              <a:rPr lang="en-US" baseline="0" dirty="0" smtClean="0"/>
              <a:t>{go through example}</a:t>
            </a:r>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Transition: Dynamic analyses can only perform these tests on control paths seen by the program. Therefore, we wish to see as many paths and dynamic inputs as possible.</a:t>
            </a:r>
            <a:endParaRPr lang="en-US" dirty="0" smtClean="0"/>
          </a:p>
        </p:txBody>
      </p:sp>
      <p:sp>
        <p:nvSpPr>
          <p:cNvPr id="4" name="Slide Number Placeholder 3"/>
          <p:cNvSpPr>
            <a:spLocks noGrp="1"/>
          </p:cNvSpPr>
          <p:nvPr>
            <p:ph type="sldNum" sz="quarter" idx="10"/>
          </p:nvPr>
        </p:nvSpPr>
        <p:spPr/>
        <p:txBody>
          <a:bodyPr/>
          <a:lstStyle/>
          <a:p>
            <a:fld id="{4BA6025E-64AB-4CFF-9E64-0345E260D44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To maximize the number of dynamic situations observed: distribute the tests to end users.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*click*</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A developer can send an instrumented version of his program to his users.</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Large populations will then see many more runtime states than the developer could test alone.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*click*</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Because of that, the analyses some users run may find potential errors.</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It’s important to note that different users MIGHT FIND DIFFERENT BUGS. The more users the better.</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*click*</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These potential problems can then be reported back to the developer</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*click*</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much like how program crashes are reported today. Software updated (iPhone, cloud </a:t>
            </a:r>
            <a:r>
              <a:rPr lang="en-US" baseline="0" dirty="0" err="1" smtClean="0"/>
              <a:t>sw</a:t>
            </a:r>
            <a:r>
              <a:rPr lang="en-US" baseline="0" dirty="0" smtClean="0"/>
              <a:t>, auto-update)</a:t>
            </a:r>
          </a:p>
        </p:txBody>
      </p:sp>
      <p:sp>
        <p:nvSpPr>
          <p:cNvPr id="4" name="Slide Number Placeholder 3"/>
          <p:cNvSpPr>
            <a:spLocks noGrp="1"/>
          </p:cNvSpPr>
          <p:nvPr>
            <p:ph type="sldNum" sz="quarter" idx="10"/>
          </p:nvPr>
        </p:nvSpPr>
        <p:spPr/>
        <p:txBody>
          <a:bodyPr/>
          <a:lstStyle/>
          <a:p>
            <a:fld id="{4BA6025E-64AB-4CFF-9E64-0345E260D44F}" type="slidenum">
              <a:rPr lang="en-US" smtClean="0"/>
              <a:pPr/>
              <a:t>6</a:t>
            </a:fld>
            <a:endParaRPr lang="en-US"/>
          </a:p>
        </p:txBody>
      </p:sp>
    </p:spTree>
    <p:extLst>
      <p:ext uri="{BB962C8B-B14F-4D97-AF65-F5344CB8AC3E}">
        <p14:creationId xmlns:p14="http://schemas.microsoft.com/office/powerpoint/2010/main" val="2563099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Unfortunately, distributing these analyses to end-users is well nigh impossible because DDAs are *slow*.</a:t>
            </a:r>
          </a:p>
          <a:p>
            <a:r>
              <a:rPr lang="en-US" dirty="0" smtClean="0"/>
              <a:t>This</a:t>
            </a:r>
            <a:r>
              <a:rPr lang="en-US" baseline="0" dirty="0" smtClean="0"/>
              <a:t> is a list of example DDAs and the ranges of overheads reported in the literature.</a:t>
            </a:r>
          </a:p>
          <a:p>
            <a:endParaRPr lang="en-US" baseline="0" dirty="0" smtClean="0"/>
          </a:p>
          <a:p>
            <a:r>
              <a:rPr lang="en-US" baseline="0" dirty="0" smtClean="0"/>
              <a:t>Even the _relatively_ low 5x of something like Dr. Memory may be too much for most users. And it can get much higher in some dynamic situations.</a:t>
            </a:r>
          </a:p>
          <a:p>
            <a:endParaRPr lang="en-US" dirty="0" smtClean="0"/>
          </a:p>
          <a:p>
            <a:r>
              <a:rPr lang="en-US" dirty="0" smtClean="0"/>
              <a:t>NOTE</a:t>
            </a:r>
            <a:r>
              <a:rPr lang="en-US" baseline="0" dirty="0" smtClean="0"/>
              <a:t> for readers: Data race detection sampling has been done before (</a:t>
            </a:r>
            <a:r>
              <a:rPr lang="en-US" baseline="0" dirty="0" err="1" smtClean="0"/>
              <a:t>LiteRace</a:t>
            </a:r>
            <a:r>
              <a:rPr lang="en-US" baseline="0" dirty="0" smtClean="0"/>
              <a:t>, PACER, etc.), but these mechanisms only work because the </a:t>
            </a:r>
            <a:r>
              <a:rPr lang="en-US" baseline="0" dirty="0" err="1" smtClean="0"/>
              <a:t>dataflows</a:t>
            </a:r>
            <a:r>
              <a:rPr lang="en-US" baseline="0" dirty="0" smtClean="0"/>
              <a:t> in a happens-before race detection system are simple. Synchronization points cause clocks to increment; the first time a variable is touched after a </a:t>
            </a:r>
            <a:r>
              <a:rPr lang="en-US" baseline="0" dirty="0" err="1" smtClean="0"/>
              <a:t>synchro</a:t>
            </a:r>
            <a:r>
              <a:rPr lang="en-US" baseline="0" dirty="0" smtClean="0"/>
              <a:t> point propagates the clock into it, and no more propagation happens; checks are only done when data is shared between two threads.</a:t>
            </a:r>
          </a:p>
          <a:p>
            <a:r>
              <a:rPr lang="en-US" baseline="0" dirty="0" smtClean="0"/>
              <a:t>NOTE: This symbolic execution specifically refers to the work by Larson &amp; Austin, “High Coverage Detection of Input-Related Security Faults”</a:t>
            </a:r>
            <a:endParaRPr lang="en-US" dirty="0" smtClean="0"/>
          </a:p>
          <a:p>
            <a:r>
              <a:rPr lang="en-US" dirty="0" smtClean="0"/>
              <a:t>NOTE: The floating-point accuracy thing is in reference to some work out of UMD by Michael Lam et al.</a:t>
            </a:r>
            <a:r>
              <a:rPr lang="en-US" baseline="0" dirty="0" smtClean="0"/>
              <a:t> See: </a:t>
            </a:r>
            <a:r>
              <a:rPr lang="en-US" dirty="0" smtClean="0">
                <a:hlinkClick r:id="rId3"/>
              </a:rPr>
              <a:t>http://blog.freearrow.com/software/fried</a:t>
            </a:r>
            <a:endParaRPr lang="en-US" dirty="0"/>
          </a:p>
        </p:txBody>
      </p:sp>
      <p:sp>
        <p:nvSpPr>
          <p:cNvPr id="4" name="Slide Number Placeholder 3"/>
          <p:cNvSpPr>
            <a:spLocks noGrp="1"/>
          </p:cNvSpPr>
          <p:nvPr>
            <p:ph type="sldNum" sz="quarter" idx="10"/>
          </p:nvPr>
        </p:nvSpPr>
        <p:spPr/>
        <p:txBody>
          <a:bodyPr/>
          <a:lstStyle/>
          <a:p>
            <a:fld id="{4BA6025E-64AB-4CFF-9E64-0345E260D44F}" type="slidenum">
              <a:rPr lang="en-US" smtClean="0"/>
              <a:pPr/>
              <a:t>7</a:t>
            </a:fld>
            <a:endParaRPr lang="en-US"/>
          </a:p>
        </p:txBody>
      </p:sp>
    </p:spTree>
    <p:extLst>
      <p:ext uri="{BB962C8B-B14F-4D97-AF65-F5344CB8AC3E}">
        <p14:creationId xmlns:p14="http://schemas.microsoft.com/office/powerpoint/2010/main" val="2232527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solution to this overhead problem is sampling. In</a:t>
            </a:r>
            <a:r>
              <a:rPr lang="en-US" baseline="0" dirty="0" smtClean="0"/>
              <a:t> other words, we desire to analyze a random part of the program’s dynamic state during each execution, where the amount of analysis is controlled by our desired maximum overhead.</a:t>
            </a:r>
          </a:p>
          <a:p>
            <a:endParaRPr lang="en-US" baseline="0" dirty="0" smtClean="0"/>
          </a:p>
          <a:p>
            <a:r>
              <a:rPr lang="en-US" baseline="0" dirty="0" smtClean="0"/>
              <a:t>This graph represents the desired results of an ideal sampling system. On the far left side, the system would see zero overhead, but have no chance of detecting errors; this is where we are right now, never performing analysis. Current analysis systems lie on the right, where our overhead is high but we detect every observable error.</a:t>
            </a:r>
          </a:p>
          <a:p>
            <a:endParaRPr lang="en-US" baseline="0" dirty="0" smtClean="0"/>
          </a:p>
          <a:p>
            <a:r>
              <a:rPr lang="en-US" baseline="0" dirty="0" smtClean="0"/>
              <a:t>We want to fill in the middle through sampling techniques, where our probability of finding an error is proportional to the observed overhead.</a:t>
            </a:r>
          </a:p>
          <a:p>
            <a:endParaRPr lang="en-US" baseline="0" dirty="0" smtClean="0"/>
          </a:p>
          <a:p>
            <a:r>
              <a:rPr lang="en-US" baseline="0" dirty="0" smtClean="0"/>
              <a:t>*click* In essence, this would give users (or developers) a knob that allows them to choose their individual accuracy versus speed tradeoff.</a:t>
            </a:r>
          </a:p>
        </p:txBody>
      </p:sp>
      <p:sp>
        <p:nvSpPr>
          <p:cNvPr id="4" name="Slide Number Placeholder 3"/>
          <p:cNvSpPr>
            <a:spLocks noGrp="1"/>
          </p:cNvSpPr>
          <p:nvPr>
            <p:ph type="sldNum" sz="quarter" idx="10"/>
          </p:nvPr>
        </p:nvSpPr>
        <p:spPr/>
        <p:txBody>
          <a:bodyPr/>
          <a:lstStyle/>
          <a:p>
            <a:fld id="{4BA6025E-64AB-4CFF-9E64-0345E260D44F}" type="slidenum">
              <a:rPr lang="en-US" smtClean="0"/>
              <a:pPr/>
              <a:t>8</a:t>
            </a:fld>
            <a:endParaRPr lang="en-US"/>
          </a:p>
        </p:txBody>
      </p:sp>
    </p:spTree>
    <p:extLst>
      <p:ext uri="{BB962C8B-B14F-4D97-AF65-F5344CB8AC3E}">
        <p14:creationId xmlns:p14="http://schemas.microsoft.com/office/powerpoint/2010/main" val="1813120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For example, developers may be OK with running at high overheads for some tests (</a:t>
            </a:r>
            <a:r>
              <a:rPr lang="en-US" baseline="0" dirty="0" err="1" smtClean="0"/>
              <a:t>devs</a:t>
            </a:r>
            <a:r>
              <a:rPr lang="en-US" baseline="0" dirty="0" smtClean="0"/>
              <a:t> currently do this for </a:t>
            </a:r>
            <a:r>
              <a:rPr lang="en-US" baseline="0" dirty="0" err="1" smtClean="0"/>
              <a:t>Valgrind</a:t>
            </a:r>
            <a:r>
              <a:rPr lang="en-US" baseline="0" dirty="0" smtClean="0"/>
              <a:t>, for example.) However, by turning the knob lower, *click* we can allow our larger population beta testers to catch errors at much less overhead.</a:t>
            </a:r>
          </a:p>
          <a:p>
            <a:endParaRPr lang="en-US" baseline="0" dirty="0" smtClean="0"/>
          </a:p>
          <a:p>
            <a:r>
              <a:rPr lang="en-US" baseline="0" dirty="0" smtClean="0"/>
              <a:t>If we can continue to lower the overhead, it could even be possible to send these analyses off to our very large population of end users *</a:t>
            </a:r>
            <a:r>
              <a:rPr lang="en-US" baseline="0" dirty="0" err="1" smtClean="0"/>
              <a:t>cllick</a:t>
            </a:r>
            <a:r>
              <a:rPr lang="en-US" baseline="0" dirty="0" smtClean="0"/>
              <a:t>*. And while they would have a low probability of finding any individual error, our hope for this work is that *click* many users testing at little overhead see more errors than one user at high overhead because of their sheer numbers.</a:t>
            </a:r>
          </a:p>
        </p:txBody>
      </p:sp>
      <p:sp>
        <p:nvSpPr>
          <p:cNvPr id="4" name="Slide Number Placeholder 3"/>
          <p:cNvSpPr>
            <a:spLocks noGrp="1"/>
          </p:cNvSpPr>
          <p:nvPr>
            <p:ph type="sldNum" sz="quarter" idx="10"/>
          </p:nvPr>
        </p:nvSpPr>
        <p:spPr/>
        <p:txBody>
          <a:bodyPr/>
          <a:lstStyle/>
          <a:p>
            <a:fld id="{4BA6025E-64AB-4CFF-9E64-0345E260D44F}" type="slidenum">
              <a:rPr lang="en-US" smtClean="0"/>
              <a:pPr/>
              <a:t>9</a:t>
            </a:fld>
            <a:endParaRPr lang="en-US"/>
          </a:p>
        </p:txBody>
      </p:sp>
    </p:spTree>
    <p:extLst>
      <p:ext uri="{BB962C8B-B14F-4D97-AF65-F5344CB8AC3E}">
        <p14:creationId xmlns:p14="http://schemas.microsoft.com/office/powerpoint/2010/main" val="1813120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05826" name="Rectangle 2"/>
          <p:cNvSpPr>
            <a:spLocks noGrp="1" noChangeArrowheads="1"/>
          </p:cNvSpPr>
          <p:nvPr>
            <p:ph type="ctrTitle" hasCustomPrompt="1"/>
          </p:nvPr>
        </p:nvSpPr>
        <p:spPr>
          <a:xfrm>
            <a:off x="914400" y="1524000"/>
            <a:ext cx="7623175" cy="1752600"/>
          </a:xfrm>
        </p:spPr>
        <p:txBody>
          <a:bodyPr/>
          <a:lstStyle>
            <a:lvl1pPr>
              <a:defRPr sz="4400"/>
            </a:lvl1pPr>
          </a:lstStyle>
          <a:p>
            <a:r>
              <a:rPr lang="en-US" altLang="en-US" dirty="0" smtClean="0"/>
              <a:t>Title of Presentation</a:t>
            </a:r>
            <a:endParaRPr lang="en-US" altLang="en-US" dirty="0"/>
          </a:p>
        </p:txBody>
      </p:sp>
      <p:sp>
        <p:nvSpPr>
          <p:cNvPr id="205827" name="Rectangle 3"/>
          <p:cNvSpPr>
            <a:spLocks noGrp="1" noChangeArrowheads="1"/>
          </p:cNvSpPr>
          <p:nvPr>
            <p:ph type="subTitle" idx="1" hasCustomPrompt="1"/>
          </p:nvPr>
        </p:nvSpPr>
        <p:spPr>
          <a:xfrm>
            <a:off x="0" y="3429000"/>
            <a:ext cx="9144000" cy="533400"/>
          </a:xfrm>
        </p:spPr>
        <p:txBody>
          <a:bodyPr/>
          <a:lstStyle>
            <a:lvl1pPr marL="0" indent="0" algn="ctr">
              <a:buFont typeface="Wingdings" pitchFamily="2" charset="2"/>
              <a:buNone/>
              <a:defRPr sz="2200" baseline="0"/>
            </a:lvl1pPr>
          </a:lstStyle>
          <a:p>
            <a:r>
              <a:rPr lang="en-US" altLang="en-US" dirty="0" smtClean="0"/>
              <a:t>Authors</a:t>
            </a:r>
            <a:endParaRPr lang="en-US" altLang="en-US" dirty="0"/>
          </a:p>
        </p:txBody>
      </p:sp>
      <p:sp>
        <p:nvSpPr>
          <p:cNvPr id="205831"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205832"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
        <p:nvSpPr>
          <p:cNvPr id="16" name="Text Placeholder 15"/>
          <p:cNvSpPr>
            <a:spLocks noGrp="1"/>
          </p:cNvSpPr>
          <p:nvPr>
            <p:ph type="body" sz="quarter" idx="10" hasCustomPrompt="1"/>
          </p:nvPr>
        </p:nvSpPr>
        <p:spPr>
          <a:xfrm>
            <a:off x="0" y="4038600"/>
            <a:ext cx="9144000" cy="1524000"/>
          </a:xfrm>
        </p:spPr>
        <p:txBody>
          <a:bodyPr/>
          <a:lstStyle>
            <a:lvl1pPr algn="ctr">
              <a:buNone/>
              <a:defRPr sz="2000" baseline="0"/>
            </a:lvl1pPr>
          </a:lstStyle>
          <a:p>
            <a:pPr lvl="0"/>
            <a:r>
              <a:rPr lang="en-US" dirty="0" smtClean="0"/>
              <a:t>Presentation Information</a:t>
            </a:r>
          </a:p>
        </p:txBody>
      </p:sp>
      <p:pic>
        <p:nvPicPr>
          <p:cNvPr id="19" name="Picture 18" descr="wordmark.gif"/>
          <p:cNvPicPr>
            <a:picLocks noChangeAspect="1"/>
          </p:cNvPicPr>
          <p:nvPr userDrawn="1"/>
        </p:nvPicPr>
        <p:blipFill>
          <a:blip r:embed="rId2"/>
          <a:stretch>
            <a:fillRect/>
          </a:stretch>
        </p:blipFill>
        <p:spPr>
          <a:xfrm>
            <a:off x="609600" y="6248400"/>
            <a:ext cx="3232897" cy="38100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a:lvl1pPr>
          </a:lstStyle>
          <a:p>
            <a:fld id="{9D2E9FC7-48F1-444A-B9DB-2EAF8B39F4E3}"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a:prstGeom prst="rect">
            <a:avLst/>
          </a:prstGeom>
        </p:spPr>
        <p:txBody>
          <a:bodyPr/>
          <a:lstStyle>
            <a:lvl1pPr>
              <a:defRPr/>
            </a:lvl1pPr>
          </a:lstStyle>
          <a:p>
            <a:fld id="{0ECC0CC0-907B-4EFB-9551-C839E9B3B71D}"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636587"/>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066800"/>
            <a:ext cx="8229600" cy="506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53200" y="6319838"/>
            <a:ext cx="2133600" cy="461962"/>
          </a:xfrm>
          <a:prstGeom prst="rect">
            <a:avLst/>
          </a:prstGeom>
        </p:spPr>
        <p:txBody>
          <a:bodyPr/>
          <a:lstStyle>
            <a:lvl1pPr>
              <a:defRPr sz="1400"/>
            </a:lvl1pPr>
          </a:lstStyle>
          <a:p>
            <a:fld id="{AC5898B9-ED2C-4925-9C9E-7644545534BD}" type="slidenum">
              <a:rPr lang="en-US" altLang="en-US" smtClean="0"/>
              <a:pPr/>
              <a:t>‹#›</a:t>
            </a:fld>
            <a:endParaRPr lang="en-US" altLang="en-US" dirty="0"/>
          </a:p>
        </p:txBody>
      </p:sp>
      <p:pic>
        <p:nvPicPr>
          <p:cNvPr id="7" name="Picture 6" descr="wordmark.gif"/>
          <p:cNvPicPr>
            <a:picLocks noChangeAspect="1"/>
          </p:cNvPicPr>
          <p:nvPr userDrawn="1"/>
        </p:nvPicPr>
        <p:blipFill>
          <a:blip r:embed="rId2"/>
          <a:stretch>
            <a:fillRect/>
          </a:stretch>
        </p:blipFill>
        <p:spPr>
          <a:xfrm>
            <a:off x="457200" y="6324600"/>
            <a:ext cx="2632257" cy="310214"/>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324600"/>
            <a:ext cx="2133600" cy="457200"/>
          </a:xfrm>
          <a:prstGeom prst="rect">
            <a:avLst/>
          </a:prstGeom>
        </p:spPr>
        <p:txBody>
          <a:bodyPr/>
          <a:lstStyle>
            <a:lvl1pPr>
              <a:defRPr/>
            </a:lvl1pPr>
          </a:lstStyle>
          <a:p>
            <a:fld id="{1C48A6C3-5D25-43E7-B229-76FED0D2868A}"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324600"/>
            <a:ext cx="2133600" cy="457200"/>
          </a:xfrm>
          <a:prstGeom prst="rect">
            <a:avLst/>
          </a:prstGeom>
        </p:spPr>
        <p:txBody>
          <a:bodyPr/>
          <a:lstStyle>
            <a:lvl1pPr>
              <a:defRPr/>
            </a:lvl1pPr>
          </a:lstStyle>
          <a:p>
            <a:fld id="{E85D69C9-1510-470B-A70C-5DC55A57FD77}"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9" name="Slide Number Placeholder 8"/>
          <p:cNvSpPr>
            <a:spLocks noGrp="1"/>
          </p:cNvSpPr>
          <p:nvPr>
            <p:ph type="sldNum" sz="quarter" idx="12"/>
          </p:nvPr>
        </p:nvSpPr>
        <p:spPr>
          <a:xfrm>
            <a:off x="6553200" y="6243638"/>
            <a:ext cx="2133600" cy="457200"/>
          </a:xfrm>
          <a:prstGeom prst="rect">
            <a:avLst/>
          </a:prstGeom>
        </p:spPr>
        <p:txBody>
          <a:bodyPr/>
          <a:lstStyle>
            <a:lvl1pPr>
              <a:defRPr/>
            </a:lvl1pPr>
          </a:lstStyle>
          <a:p>
            <a:fld id="{F08AADE0-43F2-45DA-AAC4-38BD0E9DB833}"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Date Placeholder 2"/>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324600"/>
            <a:ext cx="2133600" cy="457200"/>
          </a:xfrm>
          <a:prstGeom prst="rect">
            <a:avLst/>
          </a:prstGeom>
        </p:spPr>
        <p:txBody>
          <a:bodyPr/>
          <a:lstStyle>
            <a:lvl1pPr>
              <a:defRPr/>
            </a:lvl1pPr>
          </a:lstStyle>
          <a:p>
            <a:fld id="{1FC43652-29FC-4863-885F-EF39FB626472}"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553200" y="6319838"/>
            <a:ext cx="2133600" cy="461962"/>
          </a:xfrm>
          <a:prstGeom prst="rect">
            <a:avLst/>
          </a:prstGeom>
        </p:spPr>
        <p:txBody>
          <a:bodyPr/>
          <a:lstStyle>
            <a:lvl1pPr>
              <a:defRPr sz="1400"/>
            </a:lvl1pPr>
          </a:lstStyle>
          <a:p>
            <a:fld id="{AC5898B9-ED2C-4925-9C9E-7644545534BD}" type="slidenum">
              <a:rPr lang="en-US" altLang="en-US" smtClean="0"/>
              <a:pPr/>
              <a:t>‹#›</a:t>
            </a:fld>
            <a:endParaRPr lang="en-US" altLang="en-US" dirty="0"/>
          </a:p>
        </p:txBody>
      </p:sp>
      <p:pic>
        <p:nvPicPr>
          <p:cNvPr id="6" name="Picture 5" descr="wordmark.gif"/>
          <p:cNvPicPr>
            <a:picLocks noChangeAspect="1"/>
          </p:cNvPicPr>
          <p:nvPr userDrawn="1"/>
        </p:nvPicPr>
        <p:blipFill>
          <a:blip r:embed="rId2"/>
          <a:stretch>
            <a:fillRect/>
          </a:stretch>
        </p:blipFill>
        <p:spPr>
          <a:xfrm>
            <a:off x="457200" y="6324600"/>
            <a:ext cx="2632257" cy="310214"/>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a:lvl1pPr>
          </a:lstStyle>
          <a:p>
            <a:fld id="{CB0517CB-9D1E-4D5D-A1DD-C4CFF3EDCEA7}"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a:lvl1pPr>
          </a:lstStyle>
          <a:p>
            <a:fld id="{4A1D935E-CED4-4B22-B759-A7163D5AB4C0}"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bwMode="auto">
          <a:xfrm>
            <a:off x="457200" y="277813"/>
            <a:ext cx="8229600" cy="636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endParaRPr lang="en-US" altLang="en-US" dirty="0" smtClean="0"/>
          </a:p>
        </p:txBody>
      </p:sp>
      <p:sp>
        <p:nvSpPr>
          <p:cNvPr id="204803" name="Rectangle 3"/>
          <p:cNvSpPr>
            <a:spLocks noGrp="1" noChangeArrowheads="1"/>
          </p:cNvSpPr>
          <p:nvPr>
            <p:ph type="body" idx="1"/>
          </p:nvPr>
        </p:nvSpPr>
        <p:spPr bwMode="auto">
          <a:xfrm>
            <a:off x="457200" y="1066800"/>
            <a:ext cx="8229600" cy="5064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20480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20480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
        <p:nvSpPr>
          <p:cNvPr id="9" name="Slide Number Placeholder 5"/>
          <p:cNvSpPr>
            <a:spLocks noGrp="1"/>
          </p:cNvSpPr>
          <p:nvPr>
            <p:ph type="sldNum" sz="quarter" idx="4"/>
          </p:nvPr>
        </p:nvSpPr>
        <p:spPr>
          <a:xfrm>
            <a:off x="6553200" y="6319838"/>
            <a:ext cx="2133600" cy="461962"/>
          </a:xfrm>
          <a:prstGeom prst="rect">
            <a:avLst/>
          </a:prstGeom>
        </p:spPr>
        <p:txBody>
          <a:bodyPr/>
          <a:lstStyle>
            <a:lvl1pPr algn="r">
              <a:defRPr sz="1400"/>
            </a:lvl1pPr>
          </a:lstStyle>
          <a:p>
            <a:fld id="{AC5898B9-ED2C-4925-9C9E-7644545534BD}" type="slidenum">
              <a:rPr lang="en-US" altLang="en-US" smtClean="0"/>
              <a:pPr/>
              <a:t>‹#›</a:t>
            </a:fld>
            <a:endParaRPr lang="en-US" altLang="en-US" dirty="0"/>
          </a:p>
        </p:txBody>
      </p:sp>
      <p:pic>
        <p:nvPicPr>
          <p:cNvPr id="10" name="Picture 9" descr="wordmark.gif"/>
          <p:cNvPicPr>
            <a:picLocks noChangeAspect="1"/>
          </p:cNvPicPr>
          <p:nvPr/>
        </p:nvPicPr>
        <p:blipFill>
          <a:blip r:embed="rId13"/>
          <a:stretch>
            <a:fillRect/>
          </a:stretch>
        </p:blipFill>
        <p:spPr>
          <a:xfrm>
            <a:off x="457200" y="6324600"/>
            <a:ext cx="2632257" cy="310214"/>
          </a:xfrm>
          <a:prstGeom prst="rect">
            <a:avLst/>
          </a:prstGeom>
        </p:spPr>
      </p:pic>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3.jpeg"/><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22.jpeg"/><Relationship Id="rId5" Type="http://schemas.openxmlformats.org/officeDocument/2006/relationships/image" Target="../media/image21.png"/><Relationship Id="rId4" Type="http://schemas.openxmlformats.org/officeDocument/2006/relationships/image" Target="../media/image19.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6.jpg"/><Relationship Id="rId4" Type="http://schemas.openxmlformats.org/officeDocument/2006/relationships/image" Target="../media/image25.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jpg"/><Relationship Id="rId7" Type="http://schemas.openxmlformats.org/officeDocument/2006/relationships/image" Target="../media/image31.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gif"/><Relationship Id="rId4" Type="http://schemas.openxmlformats.org/officeDocument/2006/relationships/image" Target="../media/image28.jpeg"/><Relationship Id="rId9" Type="http://schemas.openxmlformats.org/officeDocument/2006/relationships/image" Target="../media/image33.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gif"/><Relationship Id="rId5" Type="http://schemas.openxmlformats.org/officeDocument/2006/relationships/image" Target="../media/image6.wmf"/><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18.wmf"/><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1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Highly Scalable Distributed Dataflow Analysis</a:t>
            </a:r>
          </a:p>
        </p:txBody>
      </p:sp>
      <p:sp>
        <p:nvSpPr>
          <p:cNvPr id="3" name="Subtitle 2"/>
          <p:cNvSpPr>
            <a:spLocks noGrp="1"/>
          </p:cNvSpPr>
          <p:nvPr>
            <p:ph type="subTitle" idx="1"/>
          </p:nvPr>
        </p:nvSpPr>
        <p:spPr>
          <a:xfrm>
            <a:off x="2895600" y="3352800"/>
            <a:ext cx="3429000" cy="365760"/>
          </a:xfrm>
        </p:spPr>
        <p:txBody>
          <a:bodyPr/>
          <a:lstStyle/>
          <a:p>
            <a:r>
              <a:rPr lang="en-US" sz="2400" dirty="0" smtClean="0"/>
              <a:t>Joseph L. Greathouse</a:t>
            </a:r>
            <a:endParaRPr lang="en-US" sz="2400" dirty="0"/>
          </a:p>
        </p:txBody>
      </p:sp>
      <p:sp>
        <p:nvSpPr>
          <p:cNvPr id="4" name="Text Placeholder 3"/>
          <p:cNvSpPr>
            <a:spLocks noGrp="1"/>
          </p:cNvSpPr>
          <p:nvPr>
            <p:ph type="body" sz="quarter" idx="10"/>
          </p:nvPr>
        </p:nvSpPr>
        <p:spPr>
          <a:xfrm>
            <a:off x="0" y="4800600"/>
            <a:ext cx="9144000" cy="762000"/>
          </a:xfrm>
        </p:spPr>
        <p:txBody>
          <a:bodyPr/>
          <a:lstStyle/>
          <a:p>
            <a:r>
              <a:rPr lang="en-US" sz="2200" i="1" dirty="0" smtClean="0"/>
              <a:t>Advanced Computer Architecture Laboratory</a:t>
            </a:r>
          </a:p>
          <a:p>
            <a:r>
              <a:rPr lang="en-US" sz="2200" i="1" dirty="0" smtClean="0"/>
              <a:t>University of Michigan</a:t>
            </a:r>
            <a:endParaRPr lang="en-US" sz="2200" i="1" dirty="0"/>
          </a:p>
        </p:txBody>
      </p:sp>
      <p:sp>
        <p:nvSpPr>
          <p:cNvPr id="6" name="Subtitle 2"/>
          <p:cNvSpPr txBox="1">
            <a:spLocks/>
          </p:cNvSpPr>
          <p:nvPr/>
        </p:nvSpPr>
        <p:spPr bwMode="auto">
          <a:xfrm>
            <a:off x="0" y="4191000"/>
            <a:ext cx="3200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ctr">
              <a:spcBef>
                <a:spcPct val="20000"/>
              </a:spcBef>
              <a:buClr>
                <a:schemeClr val="accent1"/>
              </a:buClr>
              <a:buSzPct val="65000"/>
            </a:pPr>
            <a:r>
              <a:rPr lang="en-US" sz="2400" dirty="0" smtClean="0"/>
              <a:t>Chelsea LeBlanc</a:t>
            </a:r>
          </a:p>
        </p:txBody>
      </p:sp>
      <p:sp>
        <p:nvSpPr>
          <p:cNvPr id="7" name="Subtitle 2"/>
          <p:cNvSpPr txBox="1">
            <a:spLocks/>
          </p:cNvSpPr>
          <p:nvPr/>
        </p:nvSpPr>
        <p:spPr bwMode="auto">
          <a:xfrm>
            <a:off x="3200400" y="4191000"/>
            <a:ext cx="2743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ctr">
              <a:spcBef>
                <a:spcPct val="20000"/>
              </a:spcBef>
              <a:buClr>
                <a:schemeClr val="accent1"/>
              </a:buClr>
              <a:buSzPct val="65000"/>
            </a:pPr>
            <a:r>
              <a:rPr lang="en-US" sz="2400" dirty="0" smtClean="0"/>
              <a:t>Todd Austin</a:t>
            </a:r>
          </a:p>
        </p:txBody>
      </p:sp>
      <p:sp>
        <p:nvSpPr>
          <p:cNvPr id="8" name="Subtitle 2"/>
          <p:cNvSpPr txBox="1">
            <a:spLocks/>
          </p:cNvSpPr>
          <p:nvPr/>
        </p:nvSpPr>
        <p:spPr bwMode="auto">
          <a:xfrm>
            <a:off x="5943600" y="4191000"/>
            <a:ext cx="3200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ctr">
              <a:spcBef>
                <a:spcPct val="20000"/>
              </a:spcBef>
              <a:buClr>
                <a:schemeClr val="accent1"/>
              </a:buClr>
              <a:buSzPct val="65000"/>
            </a:pPr>
            <a:r>
              <a:rPr lang="en-US" sz="2400" dirty="0" smtClean="0"/>
              <a:t>Valeria </a:t>
            </a:r>
            <a:r>
              <a:rPr lang="en-US" sz="2400" dirty="0" err="1" smtClean="0"/>
              <a:t>Bertacco</a:t>
            </a:r>
            <a:endParaRPr lang="en-US" sz="2400" dirty="0"/>
          </a:p>
        </p:txBody>
      </p:sp>
      <p:sp>
        <p:nvSpPr>
          <p:cNvPr id="18" name="TextBox 17"/>
          <p:cNvSpPr txBox="1"/>
          <p:nvPr/>
        </p:nvSpPr>
        <p:spPr>
          <a:xfrm>
            <a:off x="5638800" y="6243935"/>
            <a:ext cx="2362200" cy="523220"/>
          </a:xfrm>
          <a:prstGeom prst="rect">
            <a:avLst/>
          </a:prstGeom>
          <a:noFill/>
        </p:spPr>
        <p:txBody>
          <a:bodyPr wrap="square" rtlCol="0">
            <a:spAutoFit/>
          </a:bodyPr>
          <a:lstStyle/>
          <a:p>
            <a:pPr algn="r"/>
            <a:r>
              <a:rPr lang="en-US" sz="1400" dirty="0" smtClean="0"/>
              <a:t>CGO, Chamonix, France</a:t>
            </a:r>
          </a:p>
          <a:p>
            <a:pPr algn="r"/>
            <a:r>
              <a:rPr lang="en-US" sz="1400" dirty="0" smtClean="0"/>
              <a:t>April 6, 2011</a:t>
            </a:r>
            <a:endParaRPr lang="en-US" sz="1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87963" y="6098349"/>
            <a:ext cx="317837" cy="60725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457200" y="4952999"/>
            <a:ext cx="19050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a += y</a:t>
            </a:r>
          </a:p>
        </p:txBody>
      </p:sp>
      <p:sp>
        <p:nvSpPr>
          <p:cNvPr id="22" name="Rounded Rectangle 21"/>
          <p:cNvSpPr/>
          <p:nvPr/>
        </p:nvSpPr>
        <p:spPr>
          <a:xfrm>
            <a:off x="2590800" y="4953000"/>
            <a:ext cx="19050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z = y * 75</a:t>
            </a:r>
          </a:p>
        </p:txBody>
      </p:sp>
      <p:sp>
        <p:nvSpPr>
          <p:cNvPr id="7" name="Right Arrow 6"/>
          <p:cNvSpPr/>
          <p:nvPr/>
        </p:nvSpPr>
        <p:spPr>
          <a:xfrm rot="7682756">
            <a:off x="2044897" y="4537118"/>
            <a:ext cx="800611" cy="236267"/>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0" name="Down Arrow 9"/>
          <p:cNvSpPr/>
          <p:nvPr/>
        </p:nvSpPr>
        <p:spPr>
          <a:xfrm>
            <a:off x="3429000" y="4267199"/>
            <a:ext cx="228600" cy="6858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9" name="Rounded Rectangle 18"/>
          <p:cNvSpPr/>
          <p:nvPr/>
        </p:nvSpPr>
        <p:spPr>
          <a:xfrm>
            <a:off x="2590800" y="3809999"/>
            <a:ext cx="19050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y = x * 1024</a:t>
            </a:r>
          </a:p>
        </p:txBody>
      </p:sp>
      <p:sp>
        <p:nvSpPr>
          <p:cNvPr id="20" name="Rounded Rectangle 19"/>
          <p:cNvSpPr/>
          <p:nvPr/>
        </p:nvSpPr>
        <p:spPr>
          <a:xfrm>
            <a:off x="5196840" y="3810000"/>
            <a:ext cx="173736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smtClean="0"/>
              <a:t>w = x + 42</a:t>
            </a:r>
            <a:endParaRPr lang="en-US" sz="2400" dirty="0"/>
          </a:p>
        </p:txBody>
      </p:sp>
      <p:sp>
        <p:nvSpPr>
          <p:cNvPr id="2" name="Title 1"/>
          <p:cNvSpPr>
            <a:spLocks noGrp="1"/>
          </p:cNvSpPr>
          <p:nvPr>
            <p:ph type="title"/>
          </p:nvPr>
        </p:nvSpPr>
        <p:spPr/>
        <p:txBody>
          <a:bodyPr/>
          <a:lstStyle/>
          <a:p>
            <a:r>
              <a:rPr lang="en-US" dirty="0"/>
              <a:t>Cannot Naïvely Sample Code</a:t>
            </a:r>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10</a:t>
            </a:fld>
            <a:endParaRPr lang="en-US" altLang="en-US" dirty="0"/>
          </a:p>
        </p:txBody>
      </p:sp>
      <p:sp>
        <p:nvSpPr>
          <p:cNvPr id="12" name="Right Arrow 11"/>
          <p:cNvSpPr/>
          <p:nvPr/>
        </p:nvSpPr>
        <p:spPr>
          <a:xfrm rot="5400000">
            <a:off x="5510373" y="3176553"/>
            <a:ext cx="1040064" cy="228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4" name="Right Arrow 13"/>
          <p:cNvSpPr/>
          <p:nvPr/>
        </p:nvSpPr>
        <p:spPr>
          <a:xfrm rot="5400000">
            <a:off x="3062825" y="3216107"/>
            <a:ext cx="960950" cy="228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6" name="Down Arrow 15"/>
          <p:cNvSpPr/>
          <p:nvPr/>
        </p:nvSpPr>
        <p:spPr>
          <a:xfrm>
            <a:off x="3429001" y="1828799"/>
            <a:ext cx="228600" cy="684917"/>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38" name="Rounded Rectangle 37"/>
          <p:cNvSpPr/>
          <p:nvPr/>
        </p:nvSpPr>
        <p:spPr>
          <a:xfrm>
            <a:off x="5181600" y="2514600"/>
            <a:ext cx="173736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smtClean="0"/>
              <a:t>Validate(x)</a:t>
            </a:r>
            <a:endParaRPr lang="en-US" sz="2400" dirty="0"/>
          </a:p>
        </p:txBody>
      </p:sp>
      <p:sp>
        <p:nvSpPr>
          <p:cNvPr id="47" name="Right Arrow 46"/>
          <p:cNvSpPr/>
          <p:nvPr/>
        </p:nvSpPr>
        <p:spPr>
          <a:xfrm>
            <a:off x="4133771" y="2748095"/>
            <a:ext cx="1080823" cy="228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8" name="Rounded Rectangle 17"/>
          <p:cNvSpPr/>
          <p:nvPr/>
        </p:nvSpPr>
        <p:spPr>
          <a:xfrm>
            <a:off x="2286000" y="2516492"/>
            <a:ext cx="25146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x = </a:t>
            </a:r>
            <a:r>
              <a:rPr lang="en-US" sz="2400" dirty="0" err="1"/>
              <a:t>read_input</a:t>
            </a:r>
            <a:r>
              <a:rPr lang="en-US" sz="2400" dirty="0"/>
              <a:t>()</a:t>
            </a:r>
          </a:p>
        </p:txBody>
      </p:sp>
      <p:sp>
        <p:nvSpPr>
          <p:cNvPr id="61" name="Rounded Rectangle 60"/>
          <p:cNvSpPr/>
          <p:nvPr/>
        </p:nvSpPr>
        <p:spPr>
          <a:xfrm>
            <a:off x="304800" y="4800600"/>
            <a:ext cx="1905000" cy="6096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a += y</a:t>
            </a:r>
          </a:p>
        </p:txBody>
      </p:sp>
      <p:sp>
        <p:nvSpPr>
          <p:cNvPr id="63" name="Right Arrow 62"/>
          <p:cNvSpPr/>
          <p:nvPr/>
        </p:nvSpPr>
        <p:spPr>
          <a:xfrm rot="7682756">
            <a:off x="1892497" y="4384719"/>
            <a:ext cx="800611" cy="236267"/>
          </a:xfrm>
          <a:prstGeom prst="rightArrow">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p>
        </p:txBody>
      </p:sp>
      <p:sp>
        <p:nvSpPr>
          <p:cNvPr id="64" name="Rounded Rectangle 63"/>
          <p:cNvSpPr/>
          <p:nvPr/>
        </p:nvSpPr>
        <p:spPr>
          <a:xfrm>
            <a:off x="2438400" y="3657600"/>
            <a:ext cx="1905000" cy="6096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y = x * 1024</a:t>
            </a:r>
          </a:p>
        </p:txBody>
      </p:sp>
      <p:sp>
        <p:nvSpPr>
          <p:cNvPr id="65" name="Right Arrow 64"/>
          <p:cNvSpPr/>
          <p:nvPr/>
        </p:nvSpPr>
        <p:spPr>
          <a:xfrm rot="5400000">
            <a:off x="2893617" y="3080516"/>
            <a:ext cx="994566" cy="228600"/>
          </a:xfrm>
          <a:prstGeom prst="rightArrow">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p>
        </p:txBody>
      </p:sp>
      <p:sp>
        <p:nvSpPr>
          <p:cNvPr id="50" name="TextBox 49"/>
          <p:cNvSpPr txBox="1"/>
          <p:nvPr/>
        </p:nvSpPr>
        <p:spPr>
          <a:xfrm>
            <a:off x="6400800" y="3124200"/>
            <a:ext cx="2286000" cy="461665"/>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ctr"/>
            <a:r>
              <a:rPr lang="en-US" sz="2400" dirty="0" smtClean="0"/>
              <a:t>False Positive</a:t>
            </a:r>
          </a:p>
        </p:txBody>
      </p:sp>
      <p:sp>
        <p:nvSpPr>
          <p:cNvPr id="51" name="TextBox 50"/>
          <p:cNvSpPr txBox="1"/>
          <p:nvPr/>
        </p:nvSpPr>
        <p:spPr>
          <a:xfrm>
            <a:off x="6400799" y="5021687"/>
            <a:ext cx="2286001" cy="461665"/>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just"/>
            <a:r>
              <a:rPr lang="en-US" sz="2400" dirty="0" smtClean="0"/>
              <a:t>False Negative</a:t>
            </a:r>
          </a:p>
        </p:txBody>
      </p:sp>
      <p:sp>
        <p:nvSpPr>
          <p:cNvPr id="56" name="Rounded Rectangle 55"/>
          <p:cNvSpPr/>
          <p:nvPr/>
        </p:nvSpPr>
        <p:spPr>
          <a:xfrm>
            <a:off x="5044440" y="3657600"/>
            <a:ext cx="1737360" cy="6096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w = x + 42</a:t>
            </a:r>
          </a:p>
        </p:txBody>
      </p:sp>
      <p:sp>
        <p:nvSpPr>
          <p:cNvPr id="57" name="Right Arrow 56"/>
          <p:cNvSpPr/>
          <p:nvPr/>
        </p:nvSpPr>
        <p:spPr>
          <a:xfrm rot="5400000">
            <a:off x="5337593" y="3044531"/>
            <a:ext cx="1080823" cy="228600"/>
          </a:xfrm>
          <a:prstGeom prst="rightArrow">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p>
        </p:txBody>
      </p:sp>
      <p:sp>
        <p:nvSpPr>
          <p:cNvPr id="54" name="Rounded Rectangle 53"/>
          <p:cNvSpPr/>
          <p:nvPr/>
        </p:nvSpPr>
        <p:spPr>
          <a:xfrm>
            <a:off x="5044440" y="2362200"/>
            <a:ext cx="1737360" cy="6096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validate(x</a:t>
            </a:r>
            <a:r>
              <a:rPr lang="en-US" sz="2400" dirty="0"/>
              <a:t>)</a:t>
            </a:r>
          </a:p>
        </p:txBody>
      </p:sp>
      <p:sp>
        <p:nvSpPr>
          <p:cNvPr id="55" name="Right Arrow 54"/>
          <p:cNvSpPr/>
          <p:nvPr/>
        </p:nvSpPr>
        <p:spPr>
          <a:xfrm>
            <a:off x="3996611" y="2595695"/>
            <a:ext cx="1080823" cy="228600"/>
          </a:xfrm>
          <a:prstGeom prst="rightArrow">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p>
        </p:txBody>
      </p:sp>
      <p:sp>
        <p:nvSpPr>
          <p:cNvPr id="67" name="Rounded Rectangle 66"/>
          <p:cNvSpPr/>
          <p:nvPr/>
        </p:nvSpPr>
        <p:spPr>
          <a:xfrm>
            <a:off x="2133600" y="2364093"/>
            <a:ext cx="2514600" cy="6096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x = </a:t>
            </a:r>
            <a:r>
              <a:rPr lang="en-US" sz="2400" dirty="0" err="1"/>
              <a:t>read_input</a:t>
            </a:r>
            <a:r>
              <a:rPr lang="en-US" sz="2400" dirty="0"/>
              <a:t>()</a:t>
            </a:r>
          </a:p>
        </p:txBody>
      </p:sp>
      <p:sp>
        <p:nvSpPr>
          <p:cNvPr id="66" name="Down Arrow 65"/>
          <p:cNvSpPr/>
          <p:nvPr/>
        </p:nvSpPr>
        <p:spPr>
          <a:xfrm>
            <a:off x="3276601" y="1676400"/>
            <a:ext cx="228600" cy="701040"/>
          </a:xfrm>
          <a:prstGeom prst="downArrow">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p>
        </p:txBody>
      </p:sp>
      <p:sp>
        <p:nvSpPr>
          <p:cNvPr id="53" name="Right Arrow 52"/>
          <p:cNvSpPr/>
          <p:nvPr/>
        </p:nvSpPr>
        <p:spPr>
          <a:xfrm flipH="1">
            <a:off x="6808120" y="2479338"/>
            <a:ext cx="2130552" cy="68390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Skip Instr</a:t>
            </a:r>
            <a:r>
              <a:rPr lang="en-US" sz="2400" dirty="0"/>
              <a:t>.</a:t>
            </a:r>
          </a:p>
        </p:txBody>
      </p:sp>
      <p:sp>
        <p:nvSpPr>
          <p:cNvPr id="17" name="Rounded Rectangle 16"/>
          <p:cNvSpPr/>
          <p:nvPr/>
        </p:nvSpPr>
        <p:spPr>
          <a:xfrm>
            <a:off x="2286000" y="1219200"/>
            <a:ext cx="2514599"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smtClean="0"/>
              <a:t>Input</a:t>
            </a:r>
            <a:endParaRPr lang="en-US" sz="2400" dirty="0"/>
          </a:p>
        </p:txBody>
      </p:sp>
      <p:sp>
        <p:nvSpPr>
          <p:cNvPr id="48" name="Pentagon 47"/>
          <p:cNvSpPr/>
          <p:nvPr/>
        </p:nvSpPr>
        <p:spPr>
          <a:xfrm flipH="1">
            <a:off x="6790441" y="3733800"/>
            <a:ext cx="1828800" cy="609600"/>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Check w</a:t>
            </a:r>
            <a:endParaRPr lang="en-US" sz="2400" dirty="0"/>
          </a:p>
        </p:txBody>
      </p:sp>
      <p:sp>
        <p:nvSpPr>
          <p:cNvPr id="49" name="Pentagon 48"/>
          <p:cNvSpPr/>
          <p:nvPr/>
        </p:nvSpPr>
        <p:spPr>
          <a:xfrm flipH="1">
            <a:off x="6781800" y="3736574"/>
            <a:ext cx="1828800" cy="609600"/>
          </a:xfrm>
          <a:prstGeom prst="homePlate">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Check w</a:t>
            </a:r>
            <a:endParaRPr lang="en-US" sz="2400" dirty="0"/>
          </a:p>
        </p:txBody>
      </p:sp>
      <p:sp>
        <p:nvSpPr>
          <p:cNvPr id="42" name="Pentagon 41"/>
          <p:cNvSpPr/>
          <p:nvPr/>
        </p:nvSpPr>
        <p:spPr>
          <a:xfrm flipH="1">
            <a:off x="4495800" y="4953000"/>
            <a:ext cx="1828800" cy="609600"/>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Check z</a:t>
            </a:r>
            <a:endParaRPr lang="en-US" sz="2400" dirty="0"/>
          </a:p>
        </p:txBody>
      </p:sp>
      <p:sp>
        <p:nvSpPr>
          <p:cNvPr id="43" name="Pentagon 42"/>
          <p:cNvSpPr/>
          <p:nvPr/>
        </p:nvSpPr>
        <p:spPr>
          <a:xfrm flipH="1">
            <a:off x="4495800" y="4953000"/>
            <a:ext cx="1828800" cy="609600"/>
          </a:xfrm>
          <a:prstGeom prst="homePlate">
            <a:avLst/>
          </a:prstGeom>
          <a:solidFill>
            <a:srgbClr val="00B05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Check z</a:t>
            </a:r>
            <a:endParaRPr lang="en-US" sz="2400" dirty="0"/>
          </a:p>
        </p:txBody>
      </p:sp>
      <p:sp>
        <p:nvSpPr>
          <p:cNvPr id="52" name="Right Arrow 51"/>
          <p:cNvSpPr/>
          <p:nvPr/>
        </p:nvSpPr>
        <p:spPr>
          <a:xfrm flipH="1">
            <a:off x="4419600" y="4915846"/>
            <a:ext cx="2130552" cy="68390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Skip Instr</a:t>
            </a:r>
            <a:r>
              <a:rPr lang="en-US" sz="2400" dirty="0"/>
              <a:t>.</a:t>
            </a:r>
          </a:p>
        </p:txBody>
      </p:sp>
      <p:sp>
        <p:nvSpPr>
          <p:cNvPr id="5" name="Pentagon 4"/>
          <p:cNvSpPr/>
          <p:nvPr/>
        </p:nvSpPr>
        <p:spPr>
          <a:xfrm rot="16200000">
            <a:off x="1141476" y="5030724"/>
            <a:ext cx="612648" cy="1371600"/>
          </a:xfrm>
          <a:prstGeom prst="homePlat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en-US" sz="2400" dirty="0" smtClean="0">
                <a:solidFill>
                  <a:schemeClr val="dk1"/>
                </a:solidFill>
              </a:rPr>
              <a:t>Check a</a:t>
            </a:r>
            <a:endParaRPr lang="en-US" sz="2400" dirty="0">
              <a:solidFill>
                <a:schemeClr val="dk1"/>
              </a:solidFill>
            </a:endParaRPr>
          </a:p>
        </p:txBody>
      </p:sp>
      <p:sp>
        <p:nvSpPr>
          <p:cNvPr id="46" name="Pentagon 45"/>
          <p:cNvSpPr/>
          <p:nvPr/>
        </p:nvSpPr>
        <p:spPr>
          <a:xfrm rot="16200000">
            <a:off x="1141476" y="5030724"/>
            <a:ext cx="612648" cy="1371600"/>
          </a:xfrm>
          <a:prstGeom prst="homePlate">
            <a:avLst/>
          </a:prstGeom>
          <a:solidFill>
            <a:srgbClr val="FF0000"/>
          </a:solidFill>
        </p:spPr>
        <p:style>
          <a:lnRef idx="2">
            <a:schemeClr val="dk1"/>
          </a:lnRef>
          <a:fillRef idx="1">
            <a:schemeClr val="lt1"/>
          </a:fillRef>
          <a:effectRef idx="0">
            <a:schemeClr val="dk1"/>
          </a:effectRef>
          <a:fontRef idx="minor">
            <a:schemeClr val="dk1"/>
          </a:fontRef>
        </p:style>
        <p:txBody>
          <a:bodyPr vert="vert" rtlCol="0" anchor="ctr"/>
          <a:lstStyle/>
          <a:p>
            <a:pPr algn="ctr"/>
            <a:r>
              <a:rPr lang="en-US" sz="2400" dirty="0" smtClean="0">
                <a:solidFill>
                  <a:schemeClr val="dk1"/>
                </a:solidFill>
              </a:rPr>
              <a:t>Check a</a:t>
            </a:r>
            <a:endParaRPr lang="en-US" sz="2400" dirty="0">
              <a:solidFill>
                <a:schemeClr val="dk1"/>
              </a:solidFill>
            </a:endParaRPr>
          </a:p>
        </p:txBody>
      </p:sp>
    </p:spTree>
    <p:extLst>
      <p:ext uri="{BB962C8B-B14F-4D97-AF65-F5344CB8AC3E}">
        <p14:creationId xmlns:p14="http://schemas.microsoft.com/office/powerpoint/2010/main" val="404826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25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p:stCondLst>
                              <p:cond delay="250"/>
                            </p:stCondLst>
                            <p:childTnLst>
                              <p:par>
                                <p:cTn id="17" presetID="1"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par>
                          <p:cTn id="19" fill="hold">
                            <p:stCondLst>
                              <p:cond delay="250"/>
                            </p:stCondLst>
                            <p:childTnLst>
                              <p:par>
                                <p:cTn id="20" presetID="1" presetClass="entr" presetSubtype="0"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childTnLst>
                                </p:cTn>
                              </p:par>
                            </p:childTnLst>
                          </p:cTn>
                        </p:par>
                        <p:par>
                          <p:cTn id="22" fill="hold">
                            <p:stCondLst>
                              <p:cond delay="250"/>
                            </p:stCondLst>
                            <p:childTnLst>
                              <p:par>
                                <p:cTn id="23" presetID="1" presetClass="entr" presetSubtype="0" fill="hold" grpId="0" nodeType="afterEffect">
                                  <p:stCondLst>
                                    <p:cond delay="0"/>
                                  </p:stCondLst>
                                  <p:childTnLst>
                                    <p:set>
                                      <p:cBhvr>
                                        <p:cTn id="24" dur="1" fill="hold">
                                          <p:stCondLst>
                                            <p:cond delay="0"/>
                                          </p:stCondLst>
                                        </p:cTn>
                                        <p:tgtEl>
                                          <p:spTgt spid="65"/>
                                        </p:tgtEl>
                                        <p:attrNameLst>
                                          <p:attrName>style.visibility</p:attrName>
                                        </p:attrNameLst>
                                      </p:cBhvr>
                                      <p:to>
                                        <p:strVal val="visible"/>
                                      </p:to>
                                    </p:set>
                                  </p:childTnLst>
                                </p:cTn>
                              </p:par>
                            </p:childTnLst>
                          </p:cTn>
                        </p:par>
                        <p:par>
                          <p:cTn id="25" fill="hold">
                            <p:stCondLst>
                              <p:cond delay="250"/>
                            </p:stCondLst>
                            <p:childTnLst>
                              <p:par>
                                <p:cTn id="26" presetID="1" presetClass="entr" presetSubtype="0" fill="hold" grpId="0" nodeType="afterEffect">
                                  <p:stCondLst>
                                    <p:cond delay="250"/>
                                  </p:stCondLst>
                                  <p:childTnLst>
                                    <p:set>
                                      <p:cBhvr>
                                        <p:cTn id="27" dur="1" fill="hold">
                                          <p:stCondLst>
                                            <p:cond delay="0"/>
                                          </p:stCondLst>
                                        </p:cTn>
                                        <p:tgtEl>
                                          <p:spTgt spid="7"/>
                                        </p:tgtEl>
                                        <p:attrNameLst>
                                          <p:attrName>style.visibility</p:attrName>
                                        </p:attrNameLst>
                                      </p:cBhvr>
                                      <p:to>
                                        <p:strVal val="visible"/>
                                      </p:to>
                                    </p:set>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0"/>
                                          </p:stCondLst>
                                        </p:cTn>
                                        <p:tgtEl>
                                          <p:spTgt spid="63"/>
                                        </p:tgtEl>
                                        <p:attrNameLst>
                                          <p:attrName>style.visibility</p:attrName>
                                        </p:attrNameLst>
                                      </p:cBhvr>
                                      <p:to>
                                        <p:strVal val="visible"/>
                                      </p:to>
                                    </p:set>
                                  </p:childTnLst>
                                </p:cTn>
                              </p:par>
                            </p:childTnLst>
                          </p:cTn>
                        </p:par>
                        <p:par>
                          <p:cTn id="34" fill="hold">
                            <p:stCondLst>
                              <p:cond delay="500"/>
                            </p:stCondLst>
                            <p:childTnLst>
                              <p:par>
                                <p:cTn id="35" presetID="1" presetClass="entr" presetSubtype="0" fill="hold" grpId="0" nodeType="afterEffect">
                                  <p:stCondLst>
                                    <p:cond delay="0"/>
                                  </p:stCondLst>
                                  <p:childTnLst>
                                    <p:set>
                                      <p:cBhvr>
                                        <p:cTn id="36" dur="1" fill="hold">
                                          <p:stCondLst>
                                            <p:cond delay="0"/>
                                          </p:stCondLst>
                                        </p:cTn>
                                        <p:tgtEl>
                                          <p:spTgt spid="6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childTnLst>
                                    <p:set>
                                      <p:cBhvr>
                                        <p:cTn id="43" dur="1" fill="hold">
                                          <p:stCondLst>
                                            <p:cond delay="0"/>
                                          </p:stCondLst>
                                        </p:cTn>
                                        <p:tgtEl>
                                          <p:spTgt spid="2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5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grpId="1" nodeType="clickEffect">
                                  <p:stCondLst>
                                    <p:cond delay="0"/>
                                  </p:stCondLst>
                                  <p:childTnLst>
                                    <p:set>
                                      <p:cBhvr>
                                        <p:cTn id="49" dur="1" fill="hold">
                                          <p:stCondLst>
                                            <p:cond delay="0"/>
                                          </p:stCondLst>
                                        </p:cTn>
                                        <p:tgtEl>
                                          <p:spTgt spid="52"/>
                                        </p:tgtEl>
                                        <p:attrNameLst>
                                          <p:attrName>style.visibility</p:attrName>
                                        </p:attrNameLst>
                                      </p:cBhvr>
                                      <p:to>
                                        <p:strVal val="hidden"/>
                                      </p:to>
                                    </p:set>
                                  </p:childTnLst>
                                </p:cTn>
                              </p:par>
                              <p:par>
                                <p:cTn id="50" presetID="1" presetClass="entr" presetSubtype="0" fill="hold" grpId="0" nodeType="withEffect">
                                  <p:stCondLst>
                                    <p:cond delay="0"/>
                                  </p:stCondLst>
                                  <p:childTnLst>
                                    <p:set>
                                      <p:cBhvr>
                                        <p:cTn id="51" dur="1" fill="hold">
                                          <p:stCondLst>
                                            <p:cond delay="0"/>
                                          </p:stCondLst>
                                        </p:cTn>
                                        <p:tgtEl>
                                          <p:spTgt spid="38"/>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53"/>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47"/>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54"/>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55"/>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20"/>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57"/>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56"/>
                                        </p:tgtEl>
                                        <p:attrNameLst>
                                          <p:attrName>style.visibility</p:attrName>
                                        </p:attrNameLst>
                                      </p:cBhvr>
                                      <p:to>
                                        <p:strVal val="visible"/>
                                      </p:to>
                                    </p:set>
                                  </p:childTnLst>
                                </p:cTn>
                              </p:par>
                              <p:par>
                                <p:cTn id="70" presetID="1" presetClass="exit" presetSubtype="0" fill="hold" grpId="1" nodeType="withEffect">
                                  <p:stCondLst>
                                    <p:cond delay="0"/>
                                  </p:stCondLst>
                                  <p:childTnLst>
                                    <p:set>
                                      <p:cBhvr>
                                        <p:cTn id="71" dur="1" fill="hold">
                                          <p:stCondLst>
                                            <p:cond delay="0"/>
                                          </p:stCondLst>
                                        </p:cTn>
                                        <p:tgtEl>
                                          <p:spTgt spid="53"/>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5"/>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48"/>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42"/>
                                        </p:tgtEl>
                                        <p:attrNameLst>
                                          <p:attrName>style.visibility</p:attrName>
                                        </p:attrNameLst>
                                      </p:cBhvr>
                                      <p:to>
                                        <p:strVal val="visible"/>
                                      </p:to>
                                    </p:set>
                                  </p:childTnLst>
                                </p:cTn>
                              </p:par>
                              <p:par>
                                <p:cTn id="80" presetID="1" presetClass="exit" presetSubtype="0" fill="hold" grpId="1" nodeType="withEffect">
                                  <p:stCondLst>
                                    <p:cond delay="1000"/>
                                  </p:stCondLst>
                                  <p:childTnLst>
                                    <p:set>
                                      <p:cBhvr>
                                        <p:cTn id="81" dur="1" fill="hold">
                                          <p:stCondLst>
                                            <p:cond delay="0"/>
                                          </p:stCondLst>
                                        </p:cTn>
                                        <p:tgtEl>
                                          <p:spTgt spid="5"/>
                                        </p:tgtEl>
                                        <p:attrNameLst>
                                          <p:attrName>style.visibility</p:attrName>
                                        </p:attrNameLst>
                                      </p:cBhvr>
                                      <p:to>
                                        <p:strVal val="hidden"/>
                                      </p:to>
                                    </p:set>
                                  </p:childTnLst>
                                </p:cTn>
                              </p:par>
                              <p:par>
                                <p:cTn id="82" presetID="1" presetClass="entr" presetSubtype="0" fill="hold" grpId="0" nodeType="withEffect">
                                  <p:stCondLst>
                                    <p:cond delay="1000"/>
                                  </p:stCondLst>
                                  <p:childTnLst>
                                    <p:set>
                                      <p:cBhvr>
                                        <p:cTn id="83" dur="1" fill="hold">
                                          <p:stCondLst>
                                            <p:cond delay="0"/>
                                          </p:stCondLst>
                                        </p:cTn>
                                        <p:tgtEl>
                                          <p:spTgt spid="46"/>
                                        </p:tgtEl>
                                        <p:attrNameLst>
                                          <p:attrName>style.visibility</p:attrName>
                                        </p:attrNameLst>
                                      </p:cBhvr>
                                      <p:to>
                                        <p:strVal val="visible"/>
                                      </p:to>
                                    </p:set>
                                  </p:childTnLst>
                                </p:cTn>
                              </p:par>
                            </p:childTnLst>
                          </p:cTn>
                        </p:par>
                        <p:par>
                          <p:cTn id="84" fill="hold">
                            <p:stCondLst>
                              <p:cond delay="1000"/>
                            </p:stCondLst>
                            <p:childTnLst>
                              <p:par>
                                <p:cTn id="85" presetID="1" presetClass="exit" presetSubtype="0" fill="hold" grpId="1" nodeType="afterEffect">
                                  <p:stCondLst>
                                    <p:cond delay="0"/>
                                  </p:stCondLst>
                                  <p:childTnLst>
                                    <p:set>
                                      <p:cBhvr>
                                        <p:cTn id="86" dur="1" fill="hold">
                                          <p:stCondLst>
                                            <p:cond delay="0"/>
                                          </p:stCondLst>
                                        </p:cTn>
                                        <p:tgtEl>
                                          <p:spTgt spid="48"/>
                                        </p:tgtEl>
                                        <p:attrNameLst>
                                          <p:attrName>style.visibility</p:attrName>
                                        </p:attrNameLst>
                                      </p:cBhvr>
                                      <p:to>
                                        <p:strVal val="hidden"/>
                                      </p:to>
                                    </p:set>
                                  </p:childTnLst>
                                </p:cTn>
                              </p:par>
                            </p:childTnLst>
                          </p:cTn>
                        </p:par>
                        <p:par>
                          <p:cTn id="87" fill="hold">
                            <p:stCondLst>
                              <p:cond delay="1000"/>
                            </p:stCondLst>
                            <p:childTnLst>
                              <p:par>
                                <p:cTn id="88" presetID="1" presetClass="entr" presetSubtype="0" fill="hold" grpId="0" nodeType="afterEffect">
                                  <p:stCondLst>
                                    <p:cond delay="0"/>
                                  </p:stCondLst>
                                  <p:childTnLst>
                                    <p:set>
                                      <p:cBhvr>
                                        <p:cTn id="89" dur="1" fill="hold">
                                          <p:stCondLst>
                                            <p:cond delay="0"/>
                                          </p:stCondLst>
                                        </p:cTn>
                                        <p:tgtEl>
                                          <p:spTgt spid="49"/>
                                        </p:tgtEl>
                                        <p:attrNameLst>
                                          <p:attrName>style.visibility</p:attrName>
                                        </p:attrNameLst>
                                      </p:cBhvr>
                                      <p:to>
                                        <p:strVal val="visible"/>
                                      </p:to>
                                    </p:set>
                                  </p:childTnLst>
                                </p:cTn>
                              </p:par>
                            </p:childTnLst>
                          </p:cTn>
                        </p:par>
                        <p:par>
                          <p:cTn id="90" fill="hold">
                            <p:stCondLst>
                              <p:cond delay="1000"/>
                            </p:stCondLst>
                            <p:childTnLst>
                              <p:par>
                                <p:cTn id="91" presetID="1" presetClass="exit" presetSubtype="0" fill="hold" grpId="1" nodeType="afterEffect">
                                  <p:stCondLst>
                                    <p:cond delay="0"/>
                                  </p:stCondLst>
                                  <p:childTnLst>
                                    <p:set>
                                      <p:cBhvr>
                                        <p:cTn id="92" dur="1" fill="hold">
                                          <p:stCondLst>
                                            <p:cond delay="0"/>
                                          </p:stCondLst>
                                        </p:cTn>
                                        <p:tgtEl>
                                          <p:spTgt spid="42"/>
                                        </p:tgtEl>
                                        <p:attrNameLst>
                                          <p:attrName>style.visibility</p:attrName>
                                        </p:attrNameLst>
                                      </p:cBhvr>
                                      <p:to>
                                        <p:strVal val="hidden"/>
                                      </p:to>
                                    </p:set>
                                  </p:childTnLst>
                                </p:cTn>
                              </p:par>
                            </p:childTnLst>
                          </p:cTn>
                        </p:par>
                        <p:par>
                          <p:cTn id="93" fill="hold">
                            <p:stCondLst>
                              <p:cond delay="1000"/>
                            </p:stCondLst>
                            <p:childTnLst>
                              <p:par>
                                <p:cTn id="94" presetID="1" presetClass="entr" presetSubtype="0" fill="hold" grpId="0" nodeType="afterEffect">
                                  <p:stCondLst>
                                    <p:cond delay="0"/>
                                  </p:stCondLst>
                                  <p:childTnLst>
                                    <p:set>
                                      <p:cBhvr>
                                        <p:cTn id="95" dur="1" fill="hold">
                                          <p:stCondLst>
                                            <p:cond delay="0"/>
                                          </p:stCondLst>
                                        </p:cTn>
                                        <p:tgtEl>
                                          <p:spTgt spid="43"/>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50"/>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7" grpId="0" animBg="1"/>
      <p:bldP spid="10" grpId="0" animBg="1"/>
      <p:bldP spid="19" grpId="0" animBg="1"/>
      <p:bldP spid="20" grpId="0" animBg="1"/>
      <p:bldP spid="12" grpId="0" animBg="1"/>
      <p:bldP spid="14" grpId="0" animBg="1"/>
      <p:bldP spid="16" grpId="0" animBg="1"/>
      <p:bldP spid="38" grpId="0" animBg="1"/>
      <p:bldP spid="47" grpId="0" animBg="1"/>
      <p:bldP spid="18" grpId="0" animBg="1"/>
      <p:bldP spid="61" grpId="0" animBg="1"/>
      <p:bldP spid="63" grpId="0" animBg="1"/>
      <p:bldP spid="64" grpId="0" animBg="1"/>
      <p:bldP spid="65" grpId="0" animBg="1"/>
      <p:bldP spid="50" grpId="0" animBg="1"/>
      <p:bldP spid="51" grpId="0" animBg="1"/>
      <p:bldP spid="56" grpId="0" animBg="1"/>
      <p:bldP spid="57" grpId="0" animBg="1"/>
      <p:bldP spid="54" grpId="0" animBg="1"/>
      <p:bldP spid="55" grpId="0" animBg="1"/>
      <p:bldP spid="67" grpId="0" animBg="1"/>
      <p:bldP spid="66" grpId="0" animBg="1"/>
      <p:bldP spid="53" grpId="0" animBg="1"/>
      <p:bldP spid="53" grpId="1" animBg="1"/>
      <p:bldP spid="48" grpId="0" animBg="1"/>
      <p:bldP spid="48" grpId="1" animBg="1"/>
      <p:bldP spid="49" grpId="0" animBg="1"/>
      <p:bldP spid="42" grpId="0" animBg="1"/>
      <p:bldP spid="42" grpId="1" animBg="1"/>
      <p:bldP spid="43" grpId="0" animBg="1"/>
      <p:bldP spid="52" grpId="0" animBg="1"/>
      <p:bldP spid="52" grpId="1" animBg="1"/>
      <p:bldP spid="5" grpId="0" animBg="1"/>
      <p:bldP spid="5" grpId="1" animBg="1"/>
      <p:bldP spid="4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ontent Placeholder 2"/>
          <p:cNvSpPr>
            <a:spLocks noGrp="1"/>
          </p:cNvSpPr>
          <p:nvPr>
            <p:ph idx="1"/>
          </p:nvPr>
        </p:nvSpPr>
        <p:spPr>
          <a:xfrm>
            <a:off x="457200" y="1066800"/>
            <a:ext cx="8229600" cy="5064125"/>
          </a:xfrm>
        </p:spPr>
        <p:txBody>
          <a:bodyPr/>
          <a:lstStyle/>
          <a:p>
            <a:r>
              <a:rPr lang="en-US" dirty="0" smtClean="0"/>
              <a:t>Sampling must be aware of meta-data</a:t>
            </a:r>
          </a:p>
          <a:p>
            <a:endParaRPr lang="en-US" dirty="0" smtClean="0"/>
          </a:p>
          <a:p>
            <a:endParaRPr lang="en-US" dirty="0"/>
          </a:p>
          <a:p>
            <a:endParaRPr lang="en-US" dirty="0" smtClean="0"/>
          </a:p>
          <a:p>
            <a:endParaRPr lang="en-US" dirty="0" smtClean="0"/>
          </a:p>
          <a:p>
            <a:endParaRPr lang="en-US" dirty="0" smtClean="0"/>
          </a:p>
          <a:p>
            <a:endParaRPr lang="en-US" dirty="0"/>
          </a:p>
          <a:p>
            <a:r>
              <a:rPr lang="en-US" dirty="0" smtClean="0"/>
              <a:t>Remove meta-data from skipped </a:t>
            </a:r>
            <a:r>
              <a:rPr lang="en-US" dirty="0" err="1" smtClean="0"/>
              <a:t>dataflows</a:t>
            </a:r>
            <a:endParaRPr lang="en-US" dirty="0" smtClean="0"/>
          </a:p>
          <a:p>
            <a:pPr lvl="1"/>
            <a:r>
              <a:rPr lang="en-US" dirty="0" smtClean="0"/>
              <a:t>Prevents </a:t>
            </a:r>
            <a:r>
              <a:rPr lang="en-US" dirty="0"/>
              <a:t>false </a:t>
            </a:r>
            <a:r>
              <a:rPr lang="en-US" dirty="0" smtClean="0"/>
              <a:t>positives</a:t>
            </a:r>
            <a:endParaRPr lang="en-US" dirty="0"/>
          </a:p>
        </p:txBody>
      </p:sp>
      <p:sp>
        <p:nvSpPr>
          <p:cNvPr id="2" name="Title 1"/>
          <p:cNvSpPr>
            <a:spLocks noGrp="1"/>
          </p:cNvSpPr>
          <p:nvPr>
            <p:ph type="title"/>
          </p:nvPr>
        </p:nvSpPr>
        <p:spPr/>
        <p:txBody>
          <a:bodyPr/>
          <a:lstStyle/>
          <a:p>
            <a:r>
              <a:rPr lang="en-US" dirty="0" smtClean="0"/>
              <a:t>Our Solution: Sample </a:t>
            </a:r>
            <a:r>
              <a:rPr lang="en-US" u="sng" dirty="0" smtClean="0"/>
              <a:t>Data</a:t>
            </a:r>
            <a:r>
              <a:rPr lang="en-US" dirty="0" smtClean="0"/>
              <a:t>, not Code</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11</a:t>
            </a:fld>
            <a:endParaRPr lang="en-US" altLang="en-US" dirty="0"/>
          </a:p>
        </p:txBody>
      </p:sp>
      <p:grpSp>
        <p:nvGrpSpPr>
          <p:cNvPr id="3" name="Group 2"/>
          <p:cNvGrpSpPr/>
          <p:nvPr/>
        </p:nvGrpSpPr>
        <p:grpSpPr>
          <a:xfrm>
            <a:off x="3124200" y="1676400"/>
            <a:ext cx="2286000" cy="3276600"/>
            <a:chOff x="3124200" y="1676400"/>
            <a:chExt cx="2286000" cy="3276600"/>
          </a:xfrm>
        </p:grpSpPr>
        <p:sp>
          <p:nvSpPr>
            <p:cNvPr id="5" name="Oval 4"/>
            <p:cNvSpPr/>
            <p:nvPr/>
          </p:nvSpPr>
          <p:spPr>
            <a:xfrm>
              <a:off x="3886200" y="1676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6" name="Oval 5"/>
            <p:cNvSpPr/>
            <p:nvPr/>
          </p:nvSpPr>
          <p:spPr>
            <a:xfrm>
              <a:off x="3505200" y="2209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7" name="Oval 6"/>
            <p:cNvSpPr/>
            <p:nvPr/>
          </p:nvSpPr>
          <p:spPr>
            <a:xfrm>
              <a:off x="3124200" y="27432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8" name="Oval 7"/>
            <p:cNvSpPr/>
            <p:nvPr/>
          </p:nvSpPr>
          <p:spPr>
            <a:xfrm>
              <a:off x="3886200" y="27432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9" name="Oval 8"/>
            <p:cNvSpPr/>
            <p:nvPr/>
          </p:nvSpPr>
          <p:spPr>
            <a:xfrm>
              <a:off x="3505200" y="3352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0" name="Oval 9"/>
            <p:cNvSpPr/>
            <p:nvPr/>
          </p:nvSpPr>
          <p:spPr>
            <a:xfrm>
              <a:off x="3505200" y="3962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2" name="Oval 11"/>
            <p:cNvSpPr/>
            <p:nvPr/>
          </p:nvSpPr>
          <p:spPr>
            <a:xfrm>
              <a:off x="4267200" y="2209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3" name="Oval 12"/>
            <p:cNvSpPr/>
            <p:nvPr/>
          </p:nvSpPr>
          <p:spPr>
            <a:xfrm>
              <a:off x="4648200" y="27432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4" name="Oval 13"/>
            <p:cNvSpPr/>
            <p:nvPr/>
          </p:nvSpPr>
          <p:spPr>
            <a:xfrm>
              <a:off x="4648200" y="3352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5" name="Oval 14"/>
            <p:cNvSpPr/>
            <p:nvPr/>
          </p:nvSpPr>
          <p:spPr>
            <a:xfrm>
              <a:off x="4267200" y="3962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6" name="Oval 15"/>
            <p:cNvSpPr/>
            <p:nvPr/>
          </p:nvSpPr>
          <p:spPr>
            <a:xfrm>
              <a:off x="5029200" y="3962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7" name="Oval 16"/>
            <p:cNvSpPr/>
            <p:nvPr/>
          </p:nvSpPr>
          <p:spPr>
            <a:xfrm>
              <a:off x="4267200" y="45720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9" name="Oval 18"/>
            <p:cNvSpPr/>
            <p:nvPr/>
          </p:nvSpPr>
          <p:spPr>
            <a:xfrm>
              <a:off x="5029200" y="45720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cxnSp>
          <p:nvCxnSpPr>
            <p:cNvPr id="22" name="Straight Arrow Connector 21"/>
            <p:cNvCxnSpPr>
              <a:stCxn id="5" idx="3"/>
              <a:endCxn id="6" idx="0"/>
            </p:cNvCxnSpPr>
            <p:nvPr/>
          </p:nvCxnSpPr>
          <p:spPr>
            <a:xfrm flipH="1">
              <a:off x="3695700" y="2001604"/>
              <a:ext cx="246296" cy="2081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a:stCxn id="5" idx="5"/>
              <a:endCxn id="12" idx="0"/>
            </p:cNvCxnSpPr>
            <p:nvPr/>
          </p:nvCxnSpPr>
          <p:spPr>
            <a:xfrm>
              <a:off x="4211404" y="2001604"/>
              <a:ext cx="246296" cy="2081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Straight Arrow Connector 25"/>
            <p:cNvCxnSpPr>
              <a:stCxn id="6" idx="3"/>
              <a:endCxn id="7" idx="0"/>
            </p:cNvCxnSpPr>
            <p:nvPr/>
          </p:nvCxnSpPr>
          <p:spPr>
            <a:xfrm flipH="1">
              <a:off x="3314700" y="2535004"/>
              <a:ext cx="246296" cy="2081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Straight Arrow Connector 27"/>
            <p:cNvCxnSpPr>
              <a:stCxn id="6" idx="5"/>
              <a:endCxn id="8" idx="0"/>
            </p:cNvCxnSpPr>
            <p:nvPr/>
          </p:nvCxnSpPr>
          <p:spPr>
            <a:xfrm>
              <a:off x="3830404" y="2535004"/>
              <a:ext cx="246296" cy="2081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0" name="Straight Arrow Connector 29"/>
            <p:cNvCxnSpPr>
              <a:stCxn id="7" idx="5"/>
              <a:endCxn id="9" idx="0"/>
            </p:cNvCxnSpPr>
            <p:nvPr/>
          </p:nvCxnSpPr>
          <p:spPr>
            <a:xfrm>
              <a:off x="3449404" y="3068404"/>
              <a:ext cx="246296" cy="2843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Straight Arrow Connector 31"/>
            <p:cNvCxnSpPr>
              <a:stCxn id="8" idx="3"/>
              <a:endCxn id="9" idx="0"/>
            </p:cNvCxnSpPr>
            <p:nvPr/>
          </p:nvCxnSpPr>
          <p:spPr>
            <a:xfrm flipH="1">
              <a:off x="3695700" y="3068404"/>
              <a:ext cx="246296" cy="2843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Straight Arrow Connector 33"/>
            <p:cNvCxnSpPr>
              <a:stCxn id="12" idx="5"/>
              <a:endCxn id="13" idx="0"/>
            </p:cNvCxnSpPr>
            <p:nvPr/>
          </p:nvCxnSpPr>
          <p:spPr>
            <a:xfrm>
              <a:off x="4592404" y="2535004"/>
              <a:ext cx="246296" cy="2081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6" name="Straight Arrow Connector 35"/>
            <p:cNvCxnSpPr>
              <a:stCxn id="13" idx="4"/>
              <a:endCxn id="14" idx="0"/>
            </p:cNvCxnSpPr>
            <p:nvPr/>
          </p:nvCxnSpPr>
          <p:spPr>
            <a:xfrm>
              <a:off x="4838700" y="3124200"/>
              <a:ext cx="0" cy="228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8" name="Straight Arrow Connector 37"/>
            <p:cNvCxnSpPr>
              <a:stCxn id="9" idx="4"/>
              <a:endCxn id="10" idx="0"/>
            </p:cNvCxnSpPr>
            <p:nvPr/>
          </p:nvCxnSpPr>
          <p:spPr>
            <a:xfrm>
              <a:off x="3695700" y="3733800"/>
              <a:ext cx="0" cy="228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0" name="Straight Arrow Connector 39"/>
            <p:cNvCxnSpPr>
              <a:stCxn id="14" idx="3"/>
              <a:endCxn id="15" idx="0"/>
            </p:cNvCxnSpPr>
            <p:nvPr/>
          </p:nvCxnSpPr>
          <p:spPr>
            <a:xfrm flipH="1">
              <a:off x="4457700" y="3678004"/>
              <a:ext cx="246296" cy="2843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2" name="Straight Arrow Connector 41"/>
            <p:cNvCxnSpPr>
              <a:stCxn id="14" idx="5"/>
              <a:endCxn id="16" idx="0"/>
            </p:cNvCxnSpPr>
            <p:nvPr/>
          </p:nvCxnSpPr>
          <p:spPr>
            <a:xfrm>
              <a:off x="4973404" y="3678004"/>
              <a:ext cx="246296" cy="28439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4" name="Straight Arrow Connector 43"/>
            <p:cNvCxnSpPr>
              <a:stCxn id="15" idx="4"/>
              <a:endCxn id="17" idx="0"/>
            </p:cNvCxnSpPr>
            <p:nvPr/>
          </p:nvCxnSpPr>
          <p:spPr>
            <a:xfrm>
              <a:off x="4457700" y="4343400"/>
              <a:ext cx="0" cy="228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6" name="Straight Arrow Connector 45"/>
            <p:cNvCxnSpPr>
              <a:stCxn id="16" idx="4"/>
              <a:endCxn id="19" idx="0"/>
            </p:cNvCxnSpPr>
            <p:nvPr/>
          </p:nvCxnSpPr>
          <p:spPr>
            <a:xfrm>
              <a:off x="5219700" y="4343400"/>
              <a:ext cx="0" cy="228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grpSp>
        <p:nvGrpSpPr>
          <p:cNvPr id="116" name="Group 115"/>
          <p:cNvGrpSpPr/>
          <p:nvPr/>
        </p:nvGrpSpPr>
        <p:grpSpPr>
          <a:xfrm>
            <a:off x="3124200" y="1676400"/>
            <a:ext cx="2286000" cy="3276600"/>
            <a:chOff x="3124200" y="1676400"/>
            <a:chExt cx="2286000" cy="3276600"/>
          </a:xfrm>
        </p:grpSpPr>
        <p:sp>
          <p:nvSpPr>
            <p:cNvPr id="117" name="Oval 116"/>
            <p:cNvSpPr/>
            <p:nvPr/>
          </p:nvSpPr>
          <p:spPr>
            <a:xfrm>
              <a:off x="3886200" y="1676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18" name="Oval 117"/>
            <p:cNvSpPr/>
            <p:nvPr/>
          </p:nvSpPr>
          <p:spPr>
            <a:xfrm>
              <a:off x="3505200" y="22098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19" name="Oval 118"/>
            <p:cNvSpPr/>
            <p:nvPr/>
          </p:nvSpPr>
          <p:spPr>
            <a:xfrm>
              <a:off x="3124200" y="27432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20" name="Oval 119"/>
            <p:cNvSpPr/>
            <p:nvPr/>
          </p:nvSpPr>
          <p:spPr>
            <a:xfrm>
              <a:off x="3886200" y="27432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21" name="Oval 120"/>
            <p:cNvSpPr/>
            <p:nvPr/>
          </p:nvSpPr>
          <p:spPr>
            <a:xfrm>
              <a:off x="3505200" y="33528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22" name="Oval 121"/>
            <p:cNvSpPr/>
            <p:nvPr/>
          </p:nvSpPr>
          <p:spPr>
            <a:xfrm>
              <a:off x="3505200" y="39624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23" name="Oval 122"/>
            <p:cNvSpPr/>
            <p:nvPr/>
          </p:nvSpPr>
          <p:spPr>
            <a:xfrm>
              <a:off x="4267200" y="2209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24" name="Oval 123"/>
            <p:cNvSpPr/>
            <p:nvPr/>
          </p:nvSpPr>
          <p:spPr>
            <a:xfrm>
              <a:off x="4648200" y="27432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25" name="Oval 124"/>
            <p:cNvSpPr/>
            <p:nvPr/>
          </p:nvSpPr>
          <p:spPr>
            <a:xfrm>
              <a:off x="4648200" y="3352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26" name="Oval 125"/>
            <p:cNvSpPr/>
            <p:nvPr/>
          </p:nvSpPr>
          <p:spPr>
            <a:xfrm>
              <a:off x="4267200" y="3962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27" name="Oval 126"/>
            <p:cNvSpPr/>
            <p:nvPr/>
          </p:nvSpPr>
          <p:spPr>
            <a:xfrm>
              <a:off x="5029200" y="39624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28" name="Oval 127"/>
            <p:cNvSpPr/>
            <p:nvPr/>
          </p:nvSpPr>
          <p:spPr>
            <a:xfrm>
              <a:off x="4267200" y="45720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129" name="Oval 128"/>
            <p:cNvSpPr/>
            <p:nvPr/>
          </p:nvSpPr>
          <p:spPr>
            <a:xfrm>
              <a:off x="5029200" y="45720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cxnSp>
          <p:nvCxnSpPr>
            <p:cNvPr id="130" name="Straight Arrow Connector 129"/>
            <p:cNvCxnSpPr>
              <a:stCxn id="117" idx="3"/>
              <a:endCxn id="118" idx="0"/>
            </p:cNvCxnSpPr>
            <p:nvPr/>
          </p:nvCxnSpPr>
          <p:spPr>
            <a:xfrm flipH="1">
              <a:off x="3695700" y="20016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12" name="Straight Arrow Connector 211"/>
            <p:cNvCxnSpPr>
              <a:stCxn id="117" idx="5"/>
              <a:endCxn id="123" idx="0"/>
            </p:cNvCxnSpPr>
            <p:nvPr/>
          </p:nvCxnSpPr>
          <p:spPr>
            <a:xfrm>
              <a:off x="4211404" y="20016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13" name="Straight Arrow Connector 212"/>
            <p:cNvCxnSpPr>
              <a:stCxn id="118" idx="3"/>
              <a:endCxn id="119" idx="0"/>
            </p:cNvCxnSpPr>
            <p:nvPr/>
          </p:nvCxnSpPr>
          <p:spPr>
            <a:xfrm flipH="1">
              <a:off x="3314700"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14" name="Straight Arrow Connector 213"/>
            <p:cNvCxnSpPr>
              <a:stCxn id="118" idx="5"/>
              <a:endCxn id="120" idx="0"/>
            </p:cNvCxnSpPr>
            <p:nvPr/>
          </p:nvCxnSpPr>
          <p:spPr>
            <a:xfrm>
              <a:off x="3830404"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15" name="Straight Arrow Connector 214"/>
            <p:cNvCxnSpPr>
              <a:stCxn id="119" idx="5"/>
              <a:endCxn id="121" idx="0"/>
            </p:cNvCxnSpPr>
            <p:nvPr/>
          </p:nvCxnSpPr>
          <p:spPr>
            <a:xfrm>
              <a:off x="3449404" y="30684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16" name="Straight Arrow Connector 215"/>
            <p:cNvCxnSpPr>
              <a:stCxn id="120" idx="3"/>
              <a:endCxn id="121" idx="0"/>
            </p:cNvCxnSpPr>
            <p:nvPr/>
          </p:nvCxnSpPr>
          <p:spPr>
            <a:xfrm flipH="1">
              <a:off x="3695700" y="30684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17" name="Straight Arrow Connector 216"/>
            <p:cNvCxnSpPr>
              <a:stCxn id="123" idx="5"/>
              <a:endCxn id="124" idx="0"/>
            </p:cNvCxnSpPr>
            <p:nvPr/>
          </p:nvCxnSpPr>
          <p:spPr>
            <a:xfrm>
              <a:off x="4592404"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18" name="Straight Arrow Connector 217"/>
            <p:cNvCxnSpPr>
              <a:stCxn id="124" idx="4"/>
              <a:endCxn id="125" idx="0"/>
            </p:cNvCxnSpPr>
            <p:nvPr/>
          </p:nvCxnSpPr>
          <p:spPr>
            <a:xfrm>
              <a:off x="4838700" y="31242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19" name="Straight Arrow Connector 218"/>
            <p:cNvCxnSpPr>
              <a:stCxn id="121" idx="4"/>
              <a:endCxn id="122" idx="0"/>
            </p:cNvCxnSpPr>
            <p:nvPr/>
          </p:nvCxnSpPr>
          <p:spPr>
            <a:xfrm>
              <a:off x="3695700" y="37338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20" name="Straight Arrow Connector 219"/>
            <p:cNvCxnSpPr>
              <a:stCxn id="125" idx="3"/>
              <a:endCxn id="126" idx="0"/>
            </p:cNvCxnSpPr>
            <p:nvPr/>
          </p:nvCxnSpPr>
          <p:spPr>
            <a:xfrm flipH="1">
              <a:off x="4457700" y="36780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21" name="Straight Arrow Connector 220"/>
            <p:cNvCxnSpPr>
              <a:stCxn id="125" idx="5"/>
              <a:endCxn id="127" idx="0"/>
            </p:cNvCxnSpPr>
            <p:nvPr/>
          </p:nvCxnSpPr>
          <p:spPr>
            <a:xfrm>
              <a:off x="4973404" y="36780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22" name="Straight Arrow Connector 221"/>
            <p:cNvCxnSpPr>
              <a:stCxn id="126" idx="4"/>
              <a:endCxn id="128" idx="0"/>
            </p:cNvCxnSpPr>
            <p:nvPr/>
          </p:nvCxnSpPr>
          <p:spPr>
            <a:xfrm>
              <a:off x="4457700" y="43434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23" name="Straight Arrow Connector 222"/>
            <p:cNvCxnSpPr>
              <a:stCxn id="127" idx="4"/>
              <a:endCxn id="129" idx="0"/>
            </p:cNvCxnSpPr>
            <p:nvPr/>
          </p:nvCxnSpPr>
          <p:spPr>
            <a:xfrm>
              <a:off x="5219700" y="43434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grpSp>
      <p:grpSp>
        <p:nvGrpSpPr>
          <p:cNvPr id="224" name="Group 223"/>
          <p:cNvGrpSpPr/>
          <p:nvPr/>
        </p:nvGrpSpPr>
        <p:grpSpPr>
          <a:xfrm>
            <a:off x="3124200" y="1676400"/>
            <a:ext cx="2286000" cy="3276600"/>
            <a:chOff x="3124200" y="1676400"/>
            <a:chExt cx="2286000" cy="3276600"/>
          </a:xfrm>
        </p:grpSpPr>
        <p:sp>
          <p:nvSpPr>
            <p:cNvPr id="225" name="Oval 224"/>
            <p:cNvSpPr/>
            <p:nvPr/>
          </p:nvSpPr>
          <p:spPr>
            <a:xfrm>
              <a:off x="3886200" y="1676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26" name="Oval 225"/>
            <p:cNvSpPr/>
            <p:nvPr/>
          </p:nvSpPr>
          <p:spPr>
            <a:xfrm>
              <a:off x="3505200" y="22098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27" name="Oval 226"/>
            <p:cNvSpPr/>
            <p:nvPr/>
          </p:nvSpPr>
          <p:spPr>
            <a:xfrm>
              <a:off x="3124200" y="27432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28" name="Oval 227"/>
            <p:cNvSpPr/>
            <p:nvPr/>
          </p:nvSpPr>
          <p:spPr>
            <a:xfrm>
              <a:off x="3886200" y="27432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29" name="Oval 228"/>
            <p:cNvSpPr/>
            <p:nvPr/>
          </p:nvSpPr>
          <p:spPr>
            <a:xfrm>
              <a:off x="3505200" y="33528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30" name="Oval 229"/>
            <p:cNvSpPr/>
            <p:nvPr/>
          </p:nvSpPr>
          <p:spPr>
            <a:xfrm>
              <a:off x="3505200" y="39624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31" name="Oval 230"/>
            <p:cNvSpPr/>
            <p:nvPr/>
          </p:nvSpPr>
          <p:spPr>
            <a:xfrm>
              <a:off x="4267200" y="2209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32" name="Oval 231"/>
            <p:cNvSpPr/>
            <p:nvPr/>
          </p:nvSpPr>
          <p:spPr>
            <a:xfrm>
              <a:off x="4648200" y="27432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33" name="Oval 232"/>
            <p:cNvSpPr/>
            <p:nvPr/>
          </p:nvSpPr>
          <p:spPr>
            <a:xfrm>
              <a:off x="4648200" y="3352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34" name="Oval 233"/>
            <p:cNvSpPr/>
            <p:nvPr/>
          </p:nvSpPr>
          <p:spPr>
            <a:xfrm>
              <a:off x="4267200" y="39624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35" name="Oval 234"/>
            <p:cNvSpPr/>
            <p:nvPr/>
          </p:nvSpPr>
          <p:spPr>
            <a:xfrm>
              <a:off x="5029200" y="3962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36" name="Oval 235"/>
            <p:cNvSpPr/>
            <p:nvPr/>
          </p:nvSpPr>
          <p:spPr>
            <a:xfrm>
              <a:off x="4267200" y="45720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37" name="Oval 236"/>
            <p:cNvSpPr/>
            <p:nvPr/>
          </p:nvSpPr>
          <p:spPr>
            <a:xfrm>
              <a:off x="5029200" y="45720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cxnSp>
          <p:nvCxnSpPr>
            <p:cNvPr id="238" name="Straight Arrow Connector 237"/>
            <p:cNvCxnSpPr>
              <a:stCxn id="225" idx="3"/>
              <a:endCxn id="226" idx="0"/>
            </p:cNvCxnSpPr>
            <p:nvPr/>
          </p:nvCxnSpPr>
          <p:spPr>
            <a:xfrm flipH="1">
              <a:off x="3695700" y="20016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39" name="Straight Arrow Connector 238"/>
            <p:cNvCxnSpPr>
              <a:stCxn id="225" idx="5"/>
              <a:endCxn id="231" idx="0"/>
            </p:cNvCxnSpPr>
            <p:nvPr/>
          </p:nvCxnSpPr>
          <p:spPr>
            <a:xfrm>
              <a:off x="4211404" y="20016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0" name="Straight Arrow Connector 239"/>
            <p:cNvCxnSpPr>
              <a:stCxn id="226" idx="3"/>
              <a:endCxn id="227" idx="0"/>
            </p:cNvCxnSpPr>
            <p:nvPr/>
          </p:nvCxnSpPr>
          <p:spPr>
            <a:xfrm flipH="1">
              <a:off x="3314700"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1" name="Straight Arrow Connector 240"/>
            <p:cNvCxnSpPr>
              <a:stCxn id="226" idx="5"/>
              <a:endCxn id="228" idx="0"/>
            </p:cNvCxnSpPr>
            <p:nvPr/>
          </p:nvCxnSpPr>
          <p:spPr>
            <a:xfrm>
              <a:off x="3830404"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2" name="Straight Arrow Connector 241"/>
            <p:cNvCxnSpPr>
              <a:stCxn id="227" idx="5"/>
              <a:endCxn id="229" idx="0"/>
            </p:cNvCxnSpPr>
            <p:nvPr/>
          </p:nvCxnSpPr>
          <p:spPr>
            <a:xfrm>
              <a:off x="3449404" y="30684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3" name="Straight Arrow Connector 242"/>
            <p:cNvCxnSpPr>
              <a:stCxn id="228" idx="3"/>
              <a:endCxn id="229" idx="0"/>
            </p:cNvCxnSpPr>
            <p:nvPr/>
          </p:nvCxnSpPr>
          <p:spPr>
            <a:xfrm flipH="1">
              <a:off x="3695700" y="30684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4" name="Straight Arrow Connector 243"/>
            <p:cNvCxnSpPr>
              <a:stCxn id="231" idx="5"/>
              <a:endCxn id="232" idx="0"/>
            </p:cNvCxnSpPr>
            <p:nvPr/>
          </p:nvCxnSpPr>
          <p:spPr>
            <a:xfrm>
              <a:off x="4592404"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5" name="Straight Arrow Connector 244"/>
            <p:cNvCxnSpPr>
              <a:stCxn id="232" idx="4"/>
              <a:endCxn id="233" idx="0"/>
            </p:cNvCxnSpPr>
            <p:nvPr/>
          </p:nvCxnSpPr>
          <p:spPr>
            <a:xfrm>
              <a:off x="4838700" y="31242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6" name="Straight Arrow Connector 245"/>
            <p:cNvCxnSpPr>
              <a:stCxn id="229" idx="4"/>
              <a:endCxn id="230" idx="0"/>
            </p:cNvCxnSpPr>
            <p:nvPr/>
          </p:nvCxnSpPr>
          <p:spPr>
            <a:xfrm>
              <a:off x="3695700" y="37338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7" name="Straight Arrow Connector 246"/>
            <p:cNvCxnSpPr>
              <a:stCxn id="233" idx="3"/>
              <a:endCxn id="234" idx="0"/>
            </p:cNvCxnSpPr>
            <p:nvPr/>
          </p:nvCxnSpPr>
          <p:spPr>
            <a:xfrm flipH="1">
              <a:off x="4457700" y="36780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8" name="Straight Arrow Connector 247"/>
            <p:cNvCxnSpPr>
              <a:stCxn id="233" idx="5"/>
              <a:endCxn id="235" idx="0"/>
            </p:cNvCxnSpPr>
            <p:nvPr/>
          </p:nvCxnSpPr>
          <p:spPr>
            <a:xfrm>
              <a:off x="4973404" y="36780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49" name="Straight Arrow Connector 248"/>
            <p:cNvCxnSpPr>
              <a:stCxn id="234" idx="4"/>
              <a:endCxn id="236" idx="0"/>
            </p:cNvCxnSpPr>
            <p:nvPr/>
          </p:nvCxnSpPr>
          <p:spPr>
            <a:xfrm>
              <a:off x="4457700" y="43434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50" name="Straight Arrow Connector 249"/>
            <p:cNvCxnSpPr>
              <a:stCxn id="235" idx="4"/>
              <a:endCxn id="237" idx="0"/>
            </p:cNvCxnSpPr>
            <p:nvPr/>
          </p:nvCxnSpPr>
          <p:spPr>
            <a:xfrm>
              <a:off x="5219700" y="43434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grpSp>
      <p:grpSp>
        <p:nvGrpSpPr>
          <p:cNvPr id="251" name="Group 250"/>
          <p:cNvGrpSpPr/>
          <p:nvPr/>
        </p:nvGrpSpPr>
        <p:grpSpPr>
          <a:xfrm>
            <a:off x="3124200" y="1676400"/>
            <a:ext cx="2286000" cy="3276600"/>
            <a:chOff x="3124200" y="1676400"/>
            <a:chExt cx="2286000" cy="3276600"/>
          </a:xfrm>
        </p:grpSpPr>
        <p:sp>
          <p:nvSpPr>
            <p:cNvPr id="252" name="Oval 251"/>
            <p:cNvSpPr/>
            <p:nvPr/>
          </p:nvSpPr>
          <p:spPr>
            <a:xfrm>
              <a:off x="3886200" y="1676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53" name="Oval 252"/>
            <p:cNvSpPr/>
            <p:nvPr/>
          </p:nvSpPr>
          <p:spPr>
            <a:xfrm>
              <a:off x="3505200" y="2209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54" name="Oval 253"/>
            <p:cNvSpPr/>
            <p:nvPr/>
          </p:nvSpPr>
          <p:spPr>
            <a:xfrm>
              <a:off x="3124200" y="27432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55" name="Oval 254"/>
            <p:cNvSpPr/>
            <p:nvPr/>
          </p:nvSpPr>
          <p:spPr>
            <a:xfrm>
              <a:off x="3886200" y="27432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56" name="Oval 255"/>
            <p:cNvSpPr/>
            <p:nvPr/>
          </p:nvSpPr>
          <p:spPr>
            <a:xfrm>
              <a:off x="3505200" y="33528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57" name="Oval 256"/>
            <p:cNvSpPr/>
            <p:nvPr/>
          </p:nvSpPr>
          <p:spPr>
            <a:xfrm>
              <a:off x="3505200" y="3962400"/>
              <a:ext cx="381000" cy="381000"/>
            </a:xfrm>
            <a:prstGeom prst="ellipse">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258" name="Oval 257"/>
            <p:cNvSpPr/>
            <p:nvPr/>
          </p:nvSpPr>
          <p:spPr>
            <a:xfrm>
              <a:off x="4267200" y="22098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59" name="Oval 258"/>
            <p:cNvSpPr/>
            <p:nvPr/>
          </p:nvSpPr>
          <p:spPr>
            <a:xfrm>
              <a:off x="4648200" y="27432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60" name="Oval 259"/>
            <p:cNvSpPr/>
            <p:nvPr/>
          </p:nvSpPr>
          <p:spPr>
            <a:xfrm>
              <a:off x="4648200" y="33528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61" name="Oval 260"/>
            <p:cNvSpPr/>
            <p:nvPr/>
          </p:nvSpPr>
          <p:spPr>
            <a:xfrm>
              <a:off x="4267200" y="39624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62" name="Oval 261"/>
            <p:cNvSpPr/>
            <p:nvPr/>
          </p:nvSpPr>
          <p:spPr>
            <a:xfrm>
              <a:off x="5029200" y="39624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63" name="Oval 262"/>
            <p:cNvSpPr/>
            <p:nvPr/>
          </p:nvSpPr>
          <p:spPr>
            <a:xfrm>
              <a:off x="4267200" y="45720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64" name="Oval 263"/>
            <p:cNvSpPr/>
            <p:nvPr/>
          </p:nvSpPr>
          <p:spPr>
            <a:xfrm>
              <a:off x="5029200" y="4572000"/>
              <a:ext cx="381000" cy="381000"/>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cxnSp>
          <p:nvCxnSpPr>
            <p:cNvPr id="265" name="Straight Arrow Connector 264"/>
            <p:cNvCxnSpPr>
              <a:stCxn id="252" idx="3"/>
              <a:endCxn id="253" idx="0"/>
            </p:cNvCxnSpPr>
            <p:nvPr/>
          </p:nvCxnSpPr>
          <p:spPr>
            <a:xfrm flipH="1">
              <a:off x="3695700" y="20016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66" name="Straight Arrow Connector 265"/>
            <p:cNvCxnSpPr>
              <a:stCxn id="252" idx="5"/>
              <a:endCxn id="258" idx="0"/>
            </p:cNvCxnSpPr>
            <p:nvPr/>
          </p:nvCxnSpPr>
          <p:spPr>
            <a:xfrm>
              <a:off x="4211404" y="20016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67" name="Straight Arrow Connector 266"/>
            <p:cNvCxnSpPr>
              <a:stCxn id="253" idx="3"/>
              <a:endCxn id="254" idx="0"/>
            </p:cNvCxnSpPr>
            <p:nvPr/>
          </p:nvCxnSpPr>
          <p:spPr>
            <a:xfrm flipH="1">
              <a:off x="3314700"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68" name="Straight Arrow Connector 267"/>
            <p:cNvCxnSpPr>
              <a:stCxn id="253" idx="5"/>
              <a:endCxn id="255" idx="0"/>
            </p:cNvCxnSpPr>
            <p:nvPr/>
          </p:nvCxnSpPr>
          <p:spPr>
            <a:xfrm>
              <a:off x="3830404"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69" name="Straight Arrow Connector 268"/>
            <p:cNvCxnSpPr>
              <a:stCxn id="254" idx="5"/>
              <a:endCxn id="256" idx="0"/>
            </p:cNvCxnSpPr>
            <p:nvPr/>
          </p:nvCxnSpPr>
          <p:spPr>
            <a:xfrm>
              <a:off x="3449404" y="30684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70" name="Straight Arrow Connector 269"/>
            <p:cNvCxnSpPr>
              <a:stCxn id="255" idx="3"/>
              <a:endCxn id="256" idx="0"/>
            </p:cNvCxnSpPr>
            <p:nvPr/>
          </p:nvCxnSpPr>
          <p:spPr>
            <a:xfrm flipH="1">
              <a:off x="3695700" y="30684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71" name="Straight Arrow Connector 270"/>
            <p:cNvCxnSpPr>
              <a:stCxn id="258" idx="5"/>
              <a:endCxn id="259" idx="0"/>
            </p:cNvCxnSpPr>
            <p:nvPr/>
          </p:nvCxnSpPr>
          <p:spPr>
            <a:xfrm>
              <a:off x="4592404" y="2535004"/>
              <a:ext cx="246296" cy="2081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72" name="Straight Arrow Connector 271"/>
            <p:cNvCxnSpPr>
              <a:stCxn id="259" idx="4"/>
              <a:endCxn id="260" idx="0"/>
            </p:cNvCxnSpPr>
            <p:nvPr/>
          </p:nvCxnSpPr>
          <p:spPr>
            <a:xfrm>
              <a:off x="4838700" y="31242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73" name="Straight Arrow Connector 272"/>
            <p:cNvCxnSpPr>
              <a:stCxn id="256" idx="4"/>
              <a:endCxn id="257" idx="0"/>
            </p:cNvCxnSpPr>
            <p:nvPr/>
          </p:nvCxnSpPr>
          <p:spPr>
            <a:xfrm>
              <a:off x="3695700" y="37338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381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74" name="Straight Arrow Connector 273"/>
            <p:cNvCxnSpPr>
              <a:stCxn id="260" idx="3"/>
              <a:endCxn id="261" idx="0"/>
            </p:cNvCxnSpPr>
            <p:nvPr/>
          </p:nvCxnSpPr>
          <p:spPr>
            <a:xfrm flipH="1">
              <a:off x="4457700" y="36780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75" name="Straight Arrow Connector 274"/>
            <p:cNvCxnSpPr>
              <a:stCxn id="260" idx="5"/>
              <a:endCxn id="262" idx="0"/>
            </p:cNvCxnSpPr>
            <p:nvPr/>
          </p:nvCxnSpPr>
          <p:spPr>
            <a:xfrm>
              <a:off x="4973404" y="3678004"/>
              <a:ext cx="246296" cy="284396"/>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76" name="Straight Arrow Connector 275"/>
            <p:cNvCxnSpPr>
              <a:stCxn id="261" idx="4"/>
              <a:endCxn id="263" idx="0"/>
            </p:cNvCxnSpPr>
            <p:nvPr/>
          </p:nvCxnSpPr>
          <p:spPr>
            <a:xfrm>
              <a:off x="4457700" y="43434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cxnSp>
          <p:nvCxnSpPr>
            <p:cNvPr id="277" name="Straight Arrow Connector 276"/>
            <p:cNvCxnSpPr>
              <a:stCxn id="262" idx="4"/>
              <a:endCxn id="264" idx="0"/>
            </p:cNvCxnSpPr>
            <p:nvPr/>
          </p:nvCxnSpPr>
          <p:spPr>
            <a:xfrm>
              <a:off x="5219700" y="4343400"/>
              <a:ext cx="0" cy="228600"/>
            </a:xfrm>
            <a:prstGeom prst="straightConnector1">
              <a:avLst/>
            </a:prstGeom>
            <a:gradFill>
              <a:gsLst>
                <a:gs pos="0">
                  <a:schemeClr val="accent1"/>
                </a:gs>
                <a:gs pos="35000">
                  <a:schemeClr val="accent1">
                    <a:lumMod val="60000"/>
                    <a:lumOff val="40000"/>
                  </a:schemeClr>
                </a:gs>
                <a:gs pos="100000">
                  <a:schemeClr val="accent1">
                    <a:lumMod val="40000"/>
                    <a:lumOff val="60000"/>
                  </a:schemeClr>
                </a:gs>
              </a:gsLst>
            </a:gradFill>
            <a:ln w="25400">
              <a:solidFill>
                <a:schemeClr val="tx1"/>
              </a:solidFill>
              <a:tailEnd type="arrow"/>
            </a:ln>
          </p:spPr>
          <p:style>
            <a:lnRef idx="1">
              <a:schemeClr val="accent2"/>
            </a:lnRef>
            <a:fillRef idx="2">
              <a:schemeClr val="accent2"/>
            </a:fillRef>
            <a:effectRef idx="1">
              <a:schemeClr val="accent2"/>
            </a:effectRef>
            <a:fontRef idx="minor">
              <a:schemeClr val="dk1"/>
            </a:fontRef>
          </p:style>
        </p:cxnSp>
      </p:grpSp>
    </p:spTree>
    <p:extLst>
      <p:ext uri="{BB962C8B-B14F-4D97-AF65-F5344CB8AC3E}">
        <p14:creationId xmlns:p14="http://schemas.microsoft.com/office/powerpoint/2010/main" val="55897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116"/>
                                        </p:tgtEl>
                                        <p:attrNameLst>
                                          <p:attrName>style.visibility</p:attrName>
                                        </p:attrNameLst>
                                      </p:cBhvr>
                                      <p:to>
                                        <p:strVal val="visible"/>
                                      </p:to>
                                    </p:set>
                                    <p:animEffect transition="in" filter="fade">
                                      <p:cBhvr>
                                        <p:cTn id="10" dur="1000"/>
                                        <p:tgtEl>
                                          <p:spTgt spid="116"/>
                                        </p:tgtEl>
                                      </p:cBhvr>
                                    </p:animEffect>
                                  </p:childTnLst>
                                </p:cTn>
                              </p:par>
                              <p:par>
                                <p:cTn id="11" presetID="10" presetClass="entr" presetSubtype="0" fill="hold" nodeType="withEffect">
                                  <p:stCondLst>
                                    <p:cond delay="0"/>
                                  </p:stCondLst>
                                  <p:childTnLst>
                                    <p:set>
                                      <p:cBhvr>
                                        <p:cTn id="12" dur="1" fill="hold">
                                          <p:stCondLst>
                                            <p:cond delay="0"/>
                                          </p:stCondLst>
                                        </p:cTn>
                                        <p:tgtEl>
                                          <p:spTgt spid="224"/>
                                        </p:tgtEl>
                                        <p:attrNameLst>
                                          <p:attrName>style.visibility</p:attrName>
                                        </p:attrNameLst>
                                      </p:cBhvr>
                                      <p:to>
                                        <p:strVal val="visible"/>
                                      </p:to>
                                    </p:set>
                                    <p:animEffect transition="in" filter="fade">
                                      <p:cBhvr>
                                        <p:cTn id="13" dur="1000"/>
                                        <p:tgtEl>
                                          <p:spTgt spid="224"/>
                                        </p:tgtEl>
                                      </p:cBhvr>
                                    </p:animEffect>
                                  </p:childTnLst>
                                </p:cTn>
                              </p:par>
                              <p:par>
                                <p:cTn id="14" presetID="63" presetClass="path" presetSubtype="0" accel="50000" decel="50000" fill="hold" nodeType="withEffect">
                                  <p:stCondLst>
                                    <p:cond delay="0"/>
                                  </p:stCondLst>
                                  <p:childTnLst>
                                    <p:animMotion origin="layout" path="M 0 0 L 0.25 0 E" pathEditMode="relative" ptsTypes="">
                                      <p:cBhvr>
                                        <p:cTn id="15" dur="2000" fill="hold"/>
                                        <p:tgtEl>
                                          <p:spTgt spid="224"/>
                                        </p:tgtEl>
                                        <p:attrNameLst>
                                          <p:attrName>ppt_x</p:attrName>
                                          <p:attrName>ppt_y</p:attrName>
                                        </p:attrNameLst>
                                      </p:cBhvr>
                                    </p:animMotion>
                                  </p:childTnLst>
                                </p:cTn>
                              </p:par>
                              <p:par>
                                <p:cTn id="16" presetID="10" presetClass="entr" presetSubtype="0" fill="hold" nodeType="withEffect">
                                  <p:stCondLst>
                                    <p:cond delay="0"/>
                                  </p:stCondLst>
                                  <p:childTnLst>
                                    <p:set>
                                      <p:cBhvr>
                                        <p:cTn id="17" dur="1" fill="hold">
                                          <p:stCondLst>
                                            <p:cond delay="0"/>
                                          </p:stCondLst>
                                        </p:cTn>
                                        <p:tgtEl>
                                          <p:spTgt spid="251"/>
                                        </p:tgtEl>
                                        <p:attrNameLst>
                                          <p:attrName>style.visibility</p:attrName>
                                        </p:attrNameLst>
                                      </p:cBhvr>
                                      <p:to>
                                        <p:strVal val="visible"/>
                                      </p:to>
                                    </p:set>
                                    <p:animEffect transition="in" filter="fade">
                                      <p:cBhvr>
                                        <p:cTn id="18" dur="1000"/>
                                        <p:tgtEl>
                                          <p:spTgt spid="251"/>
                                        </p:tgtEl>
                                      </p:cBhvr>
                                    </p:animEffect>
                                  </p:childTnLst>
                                </p:cTn>
                              </p:par>
                              <p:par>
                                <p:cTn id="19" presetID="35" presetClass="path" presetSubtype="0" accel="50000" decel="50000" fill="hold" nodeType="withEffect">
                                  <p:stCondLst>
                                    <p:cond delay="0"/>
                                  </p:stCondLst>
                                  <p:childTnLst>
                                    <p:animMotion origin="layout" path="M 0 0 L -0.25 0 E" pathEditMode="relative" ptsTypes="">
                                      <p:cBhvr>
                                        <p:cTn id="20" dur="2000" fill="hold"/>
                                        <p:tgtEl>
                                          <p:spTgt spid="25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457200" y="4952999"/>
            <a:ext cx="19050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a += y</a:t>
            </a:r>
          </a:p>
        </p:txBody>
      </p:sp>
      <p:sp>
        <p:nvSpPr>
          <p:cNvPr id="22" name="Rounded Rectangle 21"/>
          <p:cNvSpPr/>
          <p:nvPr/>
        </p:nvSpPr>
        <p:spPr>
          <a:xfrm>
            <a:off x="2590800" y="4953000"/>
            <a:ext cx="19050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z = y * 75</a:t>
            </a:r>
          </a:p>
        </p:txBody>
      </p:sp>
      <p:sp>
        <p:nvSpPr>
          <p:cNvPr id="7" name="Right Arrow 6"/>
          <p:cNvSpPr/>
          <p:nvPr/>
        </p:nvSpPr>
        <p:spPr>
          <a:xfrm rot="7682756">
            <a:off x="2044897" y="4537118"/>
            <a:ext cx="800611" cy="236267"/>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0" name="Down Arrow 9"/>
          <p:cNvSpPr/>
          <p:nvPr/>
        </p:nvSpPr>
        <p:spPr>
          <a:xfrm>
            <a:off x="3429000" y="4267199"/>
            <a:ext cx="228600" cy="6858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9" name="Rounded Rectangle 18"/>
          <p:cNvSpPr/>
          <p:nvPr/>
        </p:nvSpPr>
        <p:spPr>
          <a:xfrm>
            <a:off x="2590800" y="3809999"/>
            <a:ext cx="19050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y = x * 1024</a:t>
            </a:r>
          </a:p>
        </p:txBody>
      </p:sp>
      <p:sp>
        <p:nvSpPr>
          <p:cNvPr id="20" name="Rounded Rectangle 19"/>
          <p:cNvSpPr/>
          <p:nvPr/>
        </p:nvSpPr>
        <p:spPr>
          <a:xfrm>
            <a:off x="5196840" y="3810000"/>
            <a:ext cx="173736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smtClean="0"/>
              <a:t>w = x + 42</a:t>
            </a:r>
            <a:endParaRPr lang="en-US" sz="2400" dirty="0"/>
          </a:p>
        </p:txBody>
      </p:sp>
      <p:sp>
        <p:nvSpPr>
          <p:cNvPr id="2" name="Title 1"/>
          <p:cNvSpPr>
            <a:spLocks noGrp="1"/>
          </p:cNvSpPr>
          <p:nvPr>
            <p:ph type="title"/>
          </p:nvPr>
        </p:nvSpPr>
        <p:spPr/>
        <p:txBody>
          <a:bodyPr/>
          <a:lstStyle/>
          <a:p>
            <a:r>
              <a:rPr lang="en-US" dirty="0"/>
              <a:t>Dataflow Sampling Example</a:t>
            </a:r>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12</a:t>
            </a:fld>
            <a:endParaRPr lang="en-US" altLang="en-US" dirty="0"/>
          </a:p>
        </p:txBody>
      </p:sp>
      <p:sp>
        <p:nvSpPr>
          <p:cNvPr id="12" name="Right Arrow 11"/>
          <p:cNvSpPr/>
          <p:nvPr/>
        </p:nvSpPr>
        <p:spPr>
          <a:xfrm rot="5400000">
            <a:off x="5510373" y="3176553"/>
            <a:ext cx="1040064" cy="228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4" name="Right Arrow 13"/>
          <p:cNvSpPr/>
          <p:nvPr/>
        </p:nvSpPr>
        <p:spPr>
          <a:xfrm rot="5400000">
            <a:off x="3062825" y="3216107"/>
            <a:ext cx="960950" cy="228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6" name="Down Arrow 15"/>
          <p:cNvSpPr/>
          <p:nvPr/>
        </p:nvSpPr>
        <p:spPr>
          <a:xfrm>
            <a:off x="3429001" y="1828799"/>
            <a:ext cx="228600" cy="684917"/>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38" name="Rounded Rectangle 37"/>
          <p:cNvSpPr/>
          <p:nvPr/>
        </p:nvSpPr>
        <p:spPr>
          <a:xfrm>
            <a:off x="5181600" y="2514600"/>
            <a:ext cx="173736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smtClean="0"/>
              <a:t>validate(x)</a:t>
            </a:r>
            <a:endParaRPr lang="en-US" sz="2400" dirty="0"/>
          </a:p>
        </p:txBody>
      </p:sp>
      <p:sp>
        <p:nvSpPr>
          <p:cNvPr id="47" name="Right Arrow 46"/>
          <p:cNvSpPr/>
          <p:nvPr/>
        </p:nvSpPr>
        <p:spPr>
          <a:xfrm>
            <a:off x="4133771" y="2748095"/>
            <a:ext cx="1080823" cy="228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8" name="Rounded Rectangle 17"/>
          <p:cNvSpPr/>
          <p:nvPr/>
        </p:nvSpPr>
        <p:spPr>
          <a:xfrm>
            <a:off x="2286000" y="2516492"/>
            <a:ext cx="25146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x = </a:t>
            </a:r>
            <a:r>
              <a:rPr lang="en-US" sz="2400" dirty="0" err="1"/>
              <a:t>read_input</a:t>
            </a:r>
            <a:r>
              <a:rPr lang="en-US" sz="2400" dirty="0"/>
              <a:t>()</a:t>
            </a:r>
          </a:p>
        </p:txBody>
      </p:sp>
      <p:sp>
        <p:nvSpPr>
          <p:cNvPr id="61" name="Rounded Rectangle 60"/>
          <p:cNvSpPr/>
          <p:nvPr/>
        </p:nvSpPr>
        <p:spPr>
          <a:xfrm>
            <a:off x="304800" y="4800600"/>
            <a:ext cx="1905000" cy="6096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a += y</a:t>
            </a:r>
          </a:p>
        </p:txBody>
      </p:sp>
      <p:sp>
        <p:nvSpPr>
          <p:cNvPr id="63" name="Right Arrow 62"/>
          <p:cNvSpPr/>
          <p:nvPr/>
        </p:nvSpPr>
        <p:spPr>
          <a:xfrm rot="7682756">
            <a:off x="1892497" y="4384719"/>
            <a:ext cx="800611" cy="236267"/>
          </a:xfrm>
          <a:prstGeom prst="rightArrow">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p>
        </p:txBody>
      </p:sp>
      <p:sp>
        <p:nvSpPr>
          <p:cNvPr id="64" name="Rounded Rectangle 63"/>
          <p:cNvSpPr/>
          <p:nvPr/>
        </p:nvSpPr>
        <p:spPr>
          <a:xfrm>
            <a:off x="2438400" y="3657600"/>
            <a:ext cx="1905000" cy="6096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y = x * 1024</a:t>
            </a:r>
          </a:p>
        </p:txBody>
      </p:sp>
      <p:sp>
        <p:nvSpPr>
          <p:cNvPr id="65" name="Right Arrow 64"/>
          <p:cNvSpPr/>
          <p:nvPr/>
        </p:nvSpPr>
        <p:spPr>
          <a:xfrm rot="5400000">
            <a:off x="2893617" y="3080516"/>
            <a:ext cx="994566" cy="228600"/>
          </a:xfrm>
          <a:prstGeom prst="rightArrow">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p>
        </p:txBody>
      </p:sp>
      <p:sp>
        <p:nvSpPr>
          <p:cNvPr id="51" name="TextBox 50"/>
          <p:cNvSpPr txBox="1"/>
          <p:nvPr/>
        </p:nvSpPr>
        <p:spPr>
          <a:xfrm>
            <a:off x="6400799" y="5021687"/>
            <a:ext cx="2286001" cy="461665"/>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just"/>
            <a:r>
              <a:rPr lang="en-US" sz="2400" dirty="0" smtClean="0"/>
              <a:t>False Negative</a:t>
            </a:r>
          </a:p>
        </p:txBody>
      </p:sp>
      <p:sp>
        <p:nvSpPr>
          <p:cNvPr id="67" name="Rounded Rectangle 66"/>
          <p:cNvSpPr/>
          <p:nvPr/>
        </p:nvSpPr>
        <p:spPr>
          <a:xfrm>
            <a:off x="2133600" y="2364093"/>
            <a:ext cx="2514600" cy="6096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x = </a:t>
            </a:r>
            <a:r>
              <a:rPr lang="en-US" sz="2400" dirty="0" err="1"/>
              <a:t>read_input</a:t>
            </a:r>
            <a:r>
              <a:rPr lang="en-US" sz="2400" dirty="0"/>
              <a:t>()</a:t>
            </a:r>
          </a:p>
        </p:txBody>
      </p:sp>
      <p:sp>
        <p:nvSpPr>
          <p:cNvPr id="66" name="Down Arrow 65"/>
          <p:cNvSpPr/>
          <p:nvPr/>
        </p:nvSpPr>
        <p:spPr>
          <a:xfrm>
            <a:off x="3276601" y="1676400"/>
            <a:ext cx="228600" cy="701040"/>
          </a:xfrm>
          <a:prstGeom prst="downArrow">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p>
        </p:txBody>
      </p:sp>
      <p:sp>
        <p:nvSpPr>
          <p:cNvPr id="53" name="Right Arrow 52"/>
          <p:cNvSpPr/>
          <p:nvPr/>
        </p:nvSpPr>
        <p:spPr>
          <a:xfrm flipH="1">
            <a:off x="5000244" y="2520441"/>
            <a:ext cx="2130552" cy="68390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t>Skip Dataflow</a:t>
            </a:r>
            <a:endParaRPr lang="en-US" sz="2000" b="1" dirty="0"/>
          </a:p>
        </p:txBody>
      </p:sp>
      <p:sp>
        <p:nvSpPr>
          <p:cNvPr id="17" name="Rounded Rectangle 16"/>
          <p:cNvSpPr/>
          <p:nvPr/>
        </p:nvSpPr>
        <p:spPr>
          <a:xfrm>
            <a:off x="2286000" y="1219200"/>
            <a:ext cx="2514599"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smtClean="0"/>
              <a:t>Input</a:t>
            </a:r>
            <a:endParaRPr lang="en-US" sz="2400" dirty="0"/>
          </a:p>
        </p:txBody>
      </p:sp>
      <p:sp>
        <p:nvSpPr>
          <p:cNvPr id="48" name="Pentagon 47"/>
          <p:cNvSpPr/>
          <p:nvPr/>
        </p:nvSpPr>
        <p:spPr>
          <a:xfrm flipH="1">
            <a:off x="6866640" y="3772669"/>
            <a:ext cx="1828800" cy="609600"/>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Check w</a:t>
            </a:r>
            <a:endParaRPr lang="en-US" sz="2400" dirty="0"/>
          </a:p>
        </p:txBody>
      </p:sp>
      <p:sp>
        <p:nvSpPr>
          <p:cNvPr id="49" name="Pentagon 48"/>
          <p:cNvSpPr/>
          <p:nvPr/>
        </p:nvSpPr>
        <p:spPr>
          <a:xfrm flipH="1">
            <a:off x="6857999" y="3775443"/>
            <a:ext cx="1828800" cy="609600"/>
          </a:xfrm>
          <a:prstGeom prst="homePlate">
            <a:avLst/>
          </a:prstGeom>
          <a:solidFill>
            <a:srgbClr val="00B05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t>Check w</a:t>
            </a:r>
          </a:p>
        </p:txBody>
      </p:sp>
      <p:sp>
        <p:nvSpPr>
          <p:cNvPr id="42" name="Pentagon 41"/>
          <p:cNvSpPr/>
          <p:nvPr/>
        </p:nvSpPr>
        <p:spPr>
          <a:xfrm flipH="1">
            <a:off x="4495800" y="4953000"/>
            <a:ext cx="1828800" cy="609600"/>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Check z</a:t>
            </a:r>
            <a:endParaRPr lang="en-US" sz="2400" dirty="0"/>
          </a:p>
        </p:txBody>
      </p:sp>
      <p:sp>
        <p:nvSpPr>
          <p:cNvPr id="43" name="Pentagon 42"/>
          <p:cNvSpPr/>
          <p:nvPr/>
        </p:nvSpPr>
        <p:spPr>
          <a:xfrm flipH="1">
            <a:off x="4495800" y="4953000"/>
            <a:ext cx="1828800" cy="609600"/>
          </a:xfrm>
          <a:prstGeom prst="homePlate">
            <a:avLst/>
          </a:prstGeom>
          <a:solidFill>
            <a:srgbClr val="00B05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t>Check z</a:t>
            </a:r>
          </a:p>
        </p:txBody>
      </p:sp>
      <p:sp>
        <p:nvSpPr>
          <p:cNvPr id="52" name="Right Arrow 51"/>
          <p:cNvSpPr/>
          <p:nvPr/>
        </p:nvSpPr>
        <p:spPr>
          <a:xfrm flipH="1">
            <a:off x="3585260" y="4337779"/>
            <a:ext cx="2130552" cy="68390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t>Skip Dataflow</a:t>
            </a:r>
            <a:endParaRPr lang="en-US" sz="2000" b="1" dirty="0"/>
          </a:p>
        </p:txBody>
      </p:sp>
      <p:sp>
        <p:nvSpPr>
          <p:cNvPr id="5" name="Pentagon 4"/>
          <p:cNvSpPr/>
          <p:nvPr/>
        </p:nvSpPr>
        <p:spPr>
          <a:xfrm rot="16200000">
            <a:off x="1141476" y="5030724"/>
            <a:ext cx="612648" cy="1371600"/>
          </a:xfrm>
          <a:prstGeom prst="homePlat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en-US" sz="2400" dirty="0" smtClean="0">
                <a:solidFill>
                  <a:schemeClr val="dk1"/>
                </a:solidFill>
              </a:rPr>
              <a:t>Check a</a:t>
            </a:r>
            <a:endParaRPr lang="en-US" sz="2400" dirty="0">
              <a:solidFill>
                <a:schemeClr val="dk1"/>
              </a:solidFill>
            </a:endParaRPr>
          </a:p>
        </p:txBody>
      </p:sp>
      <p:sp>
        <p:nvSpPr>
          <p:cNvPr id="46" name="Pentagon 45"/>
          <p:cNvSpPr/>
          <p:nvPr/>
        </p:nvSpPr>
        <p:spPr>
          <a:xfrm rot="16200000">
            <a:off x="1141476" y="5030724"/>
            <a:ext cx="612648" cy="1371600"/>
          </a:xfrm>
          <a:prstGeom prst="homePlate">
            <a:avLst/>
          </a:prstGeom>
          <a:solidFill>
            <a:srgbClr val="FF0000"/>
          </a:solidFill>
        </p:spPr>
        <p:style>
          <a:lnRef idx="2">
            <a:schemeClr val="dk1"/>
          </a:lnRef>
          <a:fillRef idx="1">
            <a:schemeClr val="lt1"/>
          </a:fillRef>
          <a:effectRef idx="0">
            <a:schemeClr val="dk1"/>
          </a:effectRef>
          <a:fontRef idx="minor">
            <a:schemeClr val="dk1"/>
          </a:fontRef>
        </p:style>
        <p:txBody>
          <a:bodyPr vert="vert" rtlCol="0" anchor="ctr"/>
          <a:lstStyle/>
          <a:p>
            <a:pPr algn="ctr"/>
            <a:r>
              <a:rPr lang="en-US" sz="2400" dirty="0" smtClean="0">
                <a:solidFill>
                  <a:schemeClr val="dk1"/>
                </a:solidFill>
              </a:rPr>
              <a:t>Check a</a:t>
            </a:r>
            <a:endParaRPr lang="en-US" sz="2400" dirty="0">
              <a:solidFill>
                <a:schemeClr val="dk1"/>
              </a:solidFill>
            </a:endParaRPr>
          </a:p>
        </p:txBody>
      </p:sp>
    </p:spTree>
    <p:extLst>
      <p:ext uri="{BB962C8B-B14F-4D97-AF65-F5344CB8AC3E}">
        <p14:creationId xmlns:p14="http://schemas.microsoft.com/office/powerpoint/2010/main" val="83818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25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p:stCondLst>
                              <p:cond delay="250"/>
                            </p:stCondLst>
                            <p:childTnLst>
                              <p:par>
                                <p:cTn id="17" presetID="1"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par>
                          <p:cTn id="19" fill="hold">
                            <p:stCondLst>
                              <p:cond delay="250"/>
                            </p:stCondLst>
                            <p:childTnLst>
                              <p:par>
                                <p:cTn id="20" presetID="1" presetClass="entr" presetSubtype="0"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childTnLst>
                                </p:cTn>
                              </p:par>
                            </p:childTnLst>
                          </p:cTn>
                        </p:par>
                        <p:par>
                          <p:cTn id="22" fill="hold">
                            <p:stCondLst>
                              <p:cond delay="250"/>
                            </p:stCondLst>
                            <p:childTnLst>
                              <p:par>
                                <p:cTn id="23" presetID="1" presetClass="entr" presetSubtype="0" fill="hold" grpId="0" nodeType="afterEffect">
                                  <p:stCondLst>
                                    <p:cond delay="0"/>
                                  </p:stCondLst>
                                  <p:childTnLst>
                                    <p:set>
                                      <p:cBhvr>
                                        <p:cTn id="24" dur="1" fill="hold">
                                          <p:stCondLst>
                                            <p:cond delay="0"/>
                                          </p:stCondLst>
                                        </p:cTn>
                                        <p:tgtEl>
                                          <p:spTgt spid="65"/>
                                        </p:tgtEl>
                                        <p:attrNameLst>
                                          <p:attrName>style.visibility</p:attrName>
                                        </p:attrNameLst>
                                      </p:cBhvr>
                                      <p:to>
                                        <p:strVal val="visible"/>
                                      </p:to>
                                    </p:set>
                                  </p:childTnLst>
                                </p:cTn>
                              </p:par>
                            </p:childTnLst>
                          </p:cTn>
                        </p:par>
                        <p:par>
                          <p:cTn id="25" fill="hold">
                            <p:stCondLst>
                              <p:cond delay="250"/>
                            </p:stCondLst>
                            <p:childTnLst>
                              <p:par>
                                <p:cTn id="26" presetID="1" presetClass="entr" presetSubtype="0" fill="hold" grpId="0" nodeType="afterEffect">
                                  <p:stCondLst>
                                    <p:cond delay="250"/>
                                  </p:stCondLst>
                                  <p:childTnLst>
                                    <p:set>
                                      <p:cBhvr>
                                        <p:cTn id="27" dur="1" fill="hold">
                                          <p:stCondLst>
                                            <p:cond delay="0"/>
                                          </p:stCondLst>
                                        </p:cTn>
                                        <p:tgtEl>
                                          <p:spTgt spid="7"/>
                                        </p:tgtEl>
                                        <p:attrNameLst>
                                          <p:attrName>style.visibility</p:attrName>
                                        </p:attrNameLst>
                                      </p:cBhvr>
                                      <p:to>
                                        <p:strVal val="visible"/>
                                      </p:to>
                                    </p:set>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0"/>
                                          </p:stCondLst>
                                        </p:cTn>
                                        <p:tgtEl>
                                          <p:spTgt spid="63"/>
                                        </p:tgtEl>
                                        <p:attrNameLst>
                                          <p:attrName>style.visibility</p:attrName>
                                        </p:attrNameLst>
                                      </p:cBhvr>
                                      <p:to>
                                        <p:strVal val="visible"/>
                                      </p:to>
                                    </p:set>
                                  </p:childTnLst>
                                </p:cTn>
                              </p:par>
                            </p:childTnLst>
                          </p:cTn>
                        </p:par>
                        <p:par>
                          <p:cTn id="34" fill="hold">
                            <p:stCondLst>
                              <p:cond delay="500"/>
                            </p:stCondLst>
                            <p:childTnLst>
                              <p:par>
                                <p:cTn id="35" presetID="1" presetClass="entr" presetSubtype="0" fill="hold" grpId="0" nodeType="afterEffect">
                                  <p:stCondLst>
                                    <p:cond delay="0"/>
                                  </p:stCondLst>
                                  <p:childTnLst>
                                    <p:set>
                                      <p:cBhvr>
                                        <p:cTn id="36" dur="1" fill="hold">
                                          <p:stCondLst>
                                            <p:cond delay="0"/>
                                          </p:stCondLst>
                                        </p:cTn>
                                        <p:tgtEl>
                                          <p:spTgt spid="6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childTnLst>
                                    <p:set>
                                      <p:cBhvr>
                                        <p:cTn id="43" dur="1" fill="hold">
                                          <p:stCondLst>
                                            <p:cond delay="0"/>
                                          </p:stCondLst>
                                        </p:cTn>
                                        <p:tgtEl>
                                          <p:spTgt spid="2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5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grpId="1" nodeType="clickEffect">
                                  <p:stCondLst>
                                    <p:cond delay="0"/>
                                  </p:stCondLst>
                                  <p:childTnLst>
                                    <p:set>
                                      <p:cBhvr>
                                        <p:cTn id="49" dur="1" fill="hold">
                                          <p:stCondLst>
                                            <p:cond delay="0"/>
                                          </p:stCondLst>
                                        </p:cTn>
                                        <p:tgtEl>
                                          <p:spTgt spid="52"/>
                                        </p:tgtEl>
                                        <p:attrNameLst>
                                          <p:attrName>style.visibility</p:attrName>
                                        </p:attrNameLst>
                                      </p:cBhvr>
                                      <p:to>
                                        <p:strVal val="hidden"/>
                                      </p:to>
                                    </p:set>
                                  </p:childTnLst>
                                </p:cTn>
                              </p:par>
                              <p:par>
                                <p:cTn id="50" presetID="1" presetClass="entr" presetSubtype="0" fill="hold" grpId="0" nodeType="withEffect">
                                  <p:stCondLst>
                                    <p:cond delay="0"/>
                                  </p:stCondLst>
                                  <p:childTnLst>
                                    <p:set>
                                      <p:cBhvr>
                                        <p:cTn id="51" dur="1" fill="hold">
                                          <p:stCondLst>
                                            <p:cond delay="0"/>
                                          </p:stCondLst>
                                        </p:cTn>
                                        <p:tgtEl>
                                          <p:spTgt spid="38"/>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53"/>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47"/>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xit" presetSubtype="0" fill="hold" grpId="1" nodeType="clickEffect">
                                  <p:stCondLst>
                                    <p:cond delay="0"/>
                                  </p:stCondLst>
                                  <p:childTnLst>
                                    <p:set>
                                      <p:cBhvr>
                                        <p:cTn id="59" dur="1" fill="hold">
                                          <p:stCondLst>
                                            <p:cond delay="0"/>
                                          </p:stCondLst>
                                        </p:cTn>
                                        <p:tgtEl>
                                          <p:spTgt spid="53"/>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20"/>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5"/>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48"/>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42"/>
                                        </p:tgtEl>
                                        <p:attrNameLst>
                                          <p:attrName>style.visibility</p:attrName>
                                        </p:attrNameLst>
                                      </p:cBhvr>
                                      <p:to>
                                        <p:strVal val="visible"/>
                                      </p:to>
                                    </p:set>
                                  </p:childTnLst>
                                </p:cTn>
                              </p:par>
                              <p:par>
                                <p:cTn id="74" presetID="1" presetClass="exit" presetSubtype="0" fill="hold" grpId="1" nodeType="withEffect">
                                  <p:stCondLst>
                                    <p:cond delay="1000"/>
                                  </p:stCondLst>
                                  <p:childTnLst>
                                    <p:set>
                                      <p:cBhvr>
                                        <p:cTn id="75" dur="1" fill="hold">
                                          <p:stCondLst>
                                            <p:cond delay="0"/>
                                          </p:stCondLst>
                                        </p:cTn>
                                        <p:tgtEl>
                                          <p:spTgt spid="5"/>
                                        </p:tgtEl>
                                        <p:attrNameLst>
                                          <p:attrName>style.visibility</p:attrName>
                                        </p:attrNameLst>
                                      </p:cBhvr>
                                      <p:to>
                                        <p:strVal val="hidden"/>
                                      </p:to>
                                    </p:set>
                                  </p:childTnLst>
                                </p:cTn>
                              </p:par>
                              <p:par>
                                <p:cTn id="76" presetID="1" presetClass="entr" presetSubtype="0" fill="hold" grpId="0" nodeType="withEffect">
                                  <p:stCondLst>
                                    <p:cond delay="1000"/>
                                  </p:stCondLst>
                                  <p:childTnLst>
                                    <p:set>
                                      <p:cBhvr>
                                        <p:cTn id="77" dur="1" fill="hold">
                                          <p:stCondLst>
                                            <p:cond delay="0"/>
                                          </p:stCondLst>
                                        </p:cTn>
                                        <p:tgtEl>
                                          <p:spTgt spid="46"/>
                                        </p:tgtEl>
                                        <p:attrNameLst>
                                          <p:attrName>style.visibility</p:attrName>
                                        </p:attrNameLst>
                                      </p:cBhvr>
                                      <p:to>
                                        <p:strVal val="visible"/>
                                      </p:to>
                                    </p:set>
                                  </p:childTnLst>
                                </p:cTn>
                              </p:par>
                            </p:childTnLst>
                          </p:cTn>
                        </p:par>
                        <p:par>
                          <p:cTn id="78" fill="hold">
                            <p:stCondLst>
                              <p:cond delay="1000"/>
                            </p:stCondLst>
                            <p:childTnLst>
                              <p:par>
                                <p:cTn id="79" presetID="1" presetClass="exit" presetSubtype="0" fill="hold" grpId="1" nodeType="afterEffect">
                                  <p:stCondLst>
                                    <p:cond delay="0"/>
                                  </p:stCondLst>
                                  <p:childTnLst>
                                    <p:set>
                                      <p:cBhvr>
                                        <p:cTn id="80" dur="1" fill="hold">
                                          <p:stCondLst>
                                            <p:cond delay="0"/>
                                          </p:stCondLst>
                                        </p:cTn>
                                        <p:tgtEl>
                                          <p:spTgt spid="48"/>
                                        </p:tgtEl>
                                        <p:attrNameLst>
                                          <p:attrName>style.visibility</p:attrName>
                                        </p:attrNameLst>
                                      </p:cBhvr>
                                      <p:to>
                                        <p:strVal val="hidden"/>
                                      </p:to>
                                    </p:set>
                                  </p:childTnLst>
                                </p:cTn>
                              </p:par>
                            </p:childTnLst>
                          </p:cTn>
                        </p:par>
                        <p:par>
                          <p:cTn id="81" fill="hold">
                            <p:stCondLst>
                              <p:cond delay="1000"/>
                            </p:stCondLst>
                            <p:childTnLst>
                              <p:par>
                                <p:cTn id="82" presetID="1" presetClass="entr" presetSubtype="0" fill="hold" grpId="0" nodeType="afterEffect">
                                  <p:stCondLst>
                                    <p:cond delay="0"/>
                                  </p:stCondLst>
                                  <p:childTnLst>
                                    <p:set>
                                      <p:cBhvr>
                                        <p:cTn id="83" dur="1" fill="hold">
                                          <p:stCondLst>
                                            <p:cond delay="0"/>
                                          </p:stCondLst>
                                        </p:cTn>
                                        <p:tgtEl>
                                          <p:spTgt spid="49"/>
                                        </p:tgtEl>
                                        <p:attrNameLst>
                                          <p:attrName>style.visibility</p:attrName>
                                        </p:attrNameLst>
                                      </p:cBhvr>
                                      <p:to>
                                        <p:strVal val="visible"/>
                                      </p:to>
                                    </p:set>
                                  </p:childTnLst>
                                </p:cTn>
                              </p:par>
                            </p:childTnLst>
                          </p:cTn>
                        </p:par>
                        <p:par>
                          <p:cTn id="84" fill="hold">
                            <p:stCondLst>
                              <p:cond delay="1000"/>
                            </p:stCondLst>
                            <p:childTnLst>
                              <p:par>
                                <p:cTn id="85" presetID="1" presetClass="exit" presetSubtype="0" fill="hold" grpId="1" nodeType="afterEffect">
                                  <p:stCondLst>
                                    <p:cond delay="0"/>
                                  </p:stCondLst>
                                  <p:childTnLst>
                                    <p:set>
                                      <p:cBhvr>
                                        <p:cTn id="86" dur="1" fill="hold">
                                          <p:stCondLst>
                                            <p:cond delay="0"/>
                                          </p:stCondLst>
                                        </p:cTn>
                                        <p:tgtEl>
                                          <p:spTgt spid="42"/>
                                        </p:tgtEl>
                                        <p:attrNameLst>
                                          <p:attrName>style.visibility</p:attrName>
                                        </p:attrNameLst>
                                      </p:cBhvr>
                                      <p:to>
                                        <p:strVal val="hidden"/>
                                      </p:to>
                                    </p:set>
                                  </p:childTnLst>
                                </p:cTn>
                              </p:par>
                            </p:childTnLst>
                          </p:cTn>
                        </p:par>
                        <p:par>
                          <p:cTn id="87" fill="hold">
                            <p:stCondLst>
                              <p:cond delay="1000"/>
                            </p:stCondLst>
                            <p:childTnLst>
                              <p:par>
                                <p:cTn id="88" presetID="1" presetClass="entr" presetSubtype="0" fill="hold" grpId="0" nodeType="afterEffect">
                                  <p:stCondLst>
                                    <p:cond delay="0"/>
                                  </p:stCondLst>
                                  <p:childTnLst>
                                    <p:set>
                                      <p:cBhvr>
                                        <p:cTn id="89" dur="1" fill="hold">
                                          <p:stCondLst>
                                            <p:cond delay="0"/>
                                          </p:stCondLst>
                                        </p:cTn>
                                        <p:tgtEl>
                                          <p:spTgt spid="43"/>
                                        </p:tgtEl>
                                        <p:attrNameLst>
                                          <p:attrName>style.visibility</p:attrName>
                                        </p:attrNameLst>
                                      </p:cBhvr>
                                      <p:to>
                                        <p:strVal val="visible"/>
                                      </p:to>
                                    </p:set>
                                  </p:childTnLst>
                                </p:cTn>
                              </p:par>
                            </p:childTnLst>
                          </p:cTn>
                        </p:par>
                        <p:par>
                          <p:cTn id="90" fill="hold">
                            <p:stCondLst>
                              <p:cond delay="1000"/>
                            </p:stCondLst>
                            <p:childTnLst>
                              <p:par>
                                <p:cTn id="91" presetID="1" presetClass="entr" presetSubtype="0" fill="hold" grpId="0" nodeType="afterEffect">
                                  <p:stCondLst>
                                    <p:cond delay="1000"/>
                                  </p:stCondLst>
                                  <p:childTnLst>
                                    <p:set>
                                      <p:cBhvr>
                                        <p:cTn id="92"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7" grpId="0" animBg="1"/>
      <p:bldP spid="10" grpId="0" animBg="1"/>
      <p:bldP spid="19" grpId="0" animBg="1"/>
      <p:bldP spid="20" grpId="0" animBg="1"/>
      <p:bldP spid="12" grpId="0" animBg="1"/>
      <p:bldP spid="14" grpId="0" animBg="1"/>
      <p:bldP spid="16" grpId="0" animBg="1"/>
      <p:bldP spid="38" grpId="0" animBg="1"/>
      <p:bldP spid="47" grpId="0" animBg="1"/>
      <p:bldP spid="18" grpId="0" animBg="1"/>
      <p:bldP spid="61" grpId="0" animBg="1"/>
      <p:bldP spid="63" grpId="0" animBg="1"/>
      <p:bldP spid="64" grpId="0" animBg="1"/>
      <p:bldP spid="65" grpId="0" animBg="1"/>
      <p:bldP spid="51" grpId="0" animBg="1"/>
      <p:bldP spid="67" grpId="0" animBg="1"/>
      <p:bldP spid="66" grpId="0" animBg="1"/>
      <p:bldP spid="53" grpId="0" animBg="1"/>
      <p:bldP spid="53" grpId="1" animBg="1"/>
      <p:bldP spid="48" grpId="0" animBg="1"/>
      <p:bldP spid="48" grpId="1" animBg="1"/>
      <p:bldP spid="49" grpId="0" animBg="1"/>
      <p:bldP spid="42" grpId="0" animBg="1"/>
      <p:bldP spid="42" grpId="1" animBg="1"/>
      <p:bldP spid="43" grpId="0" animBg="1"/>
      <p:bldP spid="52" grpId="0" animBg="1"/>
      <p:bldP spid="52" grpId="1" animBg="1"/>
      <p:bldP spid="5" grpId="0" animBg="1"/>
      <p:bldP spid="5" grpId="1" animBg="1"/>
      <p:bldP spid="4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Mechanisms for Dataflow Sampling (1)</a:t>
            </a:r>
            <a:endParaRPr lang="en-US" dirty="0"/>
          </a:p>
        </p:txBody>
      </p:sp>
      <p:sp>
        <p:nvSpPr>
          <p:cNvPr id="3" name="Slide Number Placeholder 2"/>
          <p:cNvSpPr>
            <a:spLocks noGrp="1"/>
          </p:cNvSpPr>
          <p:nvPr>
            <p:ph type="sldNum" sz="quarter" idx="12"/>
          </p:nvPr>
        </p:nvSpPr>
        <p:spPr/>
        <p:txBody>
          <a:bodyPr/>
          <a:lstStyle/>
          <a:p>
            <a:fld id="{1FC43652-29FC-4863-885F-EF39FB626472}" type="slidenum">
              <a:rPr lang="en-US" altLang="en-US" smtClean="0"/>
              <a:pPr/>
              <a:t>13</a:t>
            </a:fld>
            <a:endParaRPr lang="en-US" altLang="en-US"/>
          </a:p>
        </p:txBody>
      </p:sp>
      <p:sp>
        <p:nvSpPr>
          <p:cNvPr id="4" name="Content Placeholder 2"/>
          <p:cNvSpPr txBox="1">
            <a:spLocks/>
          </p:cNvSpPr>
          <p:nvPr/>
        </p:nvSpPr>
        <p:spPr>
          <a:xfrm>
            <a:off x="457200" y="1066800"/>
            <a:ext cx="8229600" cy="5064125"/>
          </a:xfrm>
          <a:prstGeom prst="rect">
            <a:avLst/>
          </a:prstGeom>
        </p:spPr>
        <p:txBody>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r>
              <a:rPr lang="en-US" dirty="0" smtClean="0"/>
              <a:t>Start with demand </a:t>
            </a:r>
            <a:r>
              <a:rPr lang="en-US" dirty="0"/>
              <a:t>a</a:t>
            </a:r>
            <a:r>
              <a:rPr lang="en-US" dirty="0" smtClean="0"/>
              <a:t>nalysis</a:t>
            </a:r>
          </a:p>
        </p:txBody>
      </p:sp>
      <p:sp>
        <p:nvSpPr>
          <p:cNvPr id="14" name="Rectangle 13"/>
          <p:cNvSpPr/>
          <p:nvPr/>
        </p:nvSpPr>
        <p:spPr bwMode="auto">
          <a:xfrm>
            <a:off x="914400" y="1884362"/>
            <a:ext cx="7315200" cy="261143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Verdana" pitchFamily="34" charset="0"/>
              </a:rPr>
              <a:t>Demand Analysis Tool</a:t>
            </a:r>
          </a:p>
        </p:txBody>
      </p:sp>
      <p:sp>
        <p:nvSpPr>
          <p:cNvPr id="16" name="Rounded Rectangle 15"/>
          <p:cNvSpPr/>
          <p:nvPr/>
        </p:nvSpPr>
        <p:spPr bwMode="auto">
          <a:xfrm>
            <a:off x="1447800" y="2829719"/>
            <a:ext cx="2743200" cy="990600"/>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effectLst/>
                <a:latin typeface="Verdana" pitchFamily="34" charset="0"/>
              </a:rPr>
              <a:t>Native</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effectLst/>
                <a:latin typeface="Verdana" pitchFamily="34" charset="0"/>
              </a:rPr>
              <a:t>Application</a:t>
            </a:r>
          </a:p>
        </p:txBody>
      </p:sp>
      <p:pic>
        <p:nvPicPr>
          <p:cNvPr id="2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247957" y="3495775"/>
            <a:ext cx="1142886" cy="857164"/>
          </a:xfrm>
          <a:prstGeom prst="rect">
            <a:avLst/>
          </a:prstGeom>
          <a:noFill/>
        </p:spPr>
      </p:pic>
      <p:sp>
        <p:nvSpPr>
          <p:cNvPr id="23" name="Down Arrow 22"/>
          <p:cNvSpPr/>
          <p:nvPr/>
        </p:nvSpPr>
        <p:spPr bwMode="auto">
          <a:xfrm rot="10800000">
            <a:off x="4114800" y="4419599"/>
            <a:ext cx="457200" cy="914400"/>
          </a:xfrm>
          <a:prstGeom prst="downArrow">
            <a:avLst/>
          </a:prstGeom>
          <a:solidFill>
            <a:srgbClr val="FF0000"/>
          </a:solidFill>
          <a:ln w="5080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erdana" pitchFamily="34" charset="0"/>
            </a:endParaRPr>
          </a:p>
        </p:txBody>
      </p:sp>
      <p:sp>
        <p:nvSpPr>
          <p:cNvPr id="30" name="Rounded Rectangle 29"/>
          <p:cNvSpPr/>
          <p:nvPr/>
        </p:nvSpPr>
        <p:spPr bwMode="auto">
          <a:xfrm>
            <a:off x="4953000" y="2362200"/>
            <a:ext cx="2743200" cy="1925638"/>
          </a:xfrm>
          <a:prstGeom prst="roundRect">
            <a:avLst/>
          </a:prstGeom>
          <a:gradFill>
            <a:gsLst>
              <a:gs pos="0">
                <a:schemeClr val="dk1">
                  <a:tint val="50000"/>
                  <a:satMod val="300000"/>
                  <a:lumMod val="100000"/>
                  <a:alpha val="60000"/>
                </a:schemeClr>
              </a:gs>
              <a:gs pos="35000">
                <a:schemeClr val="dk1">
                  <a:tint val="37000"/>
                  <a:satMod val="300000"/>
                  <a:lumMod val="50000"/>
                  <a:lumOff val="50000"/>
                  <a:alpha val="60000"/>
                </a:schemeClr>
              </a:gs>
              <a:gs pos="100000">
                <a:schemeClr val="dk1">
                  <a:tint val="15000"/>
                  <a:satMod val="350000"/>
                  <a:lumMod val="0"/>
                  <a:lumOff val="100000"/>
                  <a:alpha val="60000"/>
                </a:schemeClr>
              </a:gs>
            </a:gsLst>
          </a:gra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solidFill>
                  <a:schemeClr val="dk1">
                    <a:alpha val="50000"/>
                  </a:schemeClr>
                </a:solidFill>
                <a:effectLst/>
                <a:latin typeface="Verdana" pitchFamily="34" charset="0"/>
              </a:rPr>
              <a:t>Instrumented</a:t>
            </a:r>
            <a:br>
              <a:rPr kumimoji="0" lang="en-US" sz="2400" i="0" u="none" strike="noStrike" cap="none" normalizeH="0" baseline="0" dirty="0" smtClean="0">
                <a:ln>
                  <a:noFill/>
                </a:ln>
                <a:solidFill>
                  <a:schemeClr val="dk1">
                    <a:alpha val="50000"/>
                  </a:schemeClr>
                </a:solidFill>
                <a:effectLst/>
                <a:latin typeface="Verdana" pitchFamily="34" charset="0"/>
              </a:rPr>
            </a:br>
            <a:r>
              <a:rPr kumimoji="0" lang="en-US" sz="2400" i="0" u="none" strike="noStrike" cap="none" normalizeH="0" baseline="0" dirty="0" smtClean="0">
                <a:ln>
                  <a:noFill/>
                </a:ln>
                <a:solidFill>
                  <a:schemeClr val="dk1">
                    <a:alpha val="50000"/>
                  </a:schemeClr>
                </a:solidFill>
                <a:effectLst/>
                <a:latin typeface="Verdana" pitchFamily="34" charset="0"/>
              </a:rPr>
              <a:t>Application</a:t>
            </a:r>
            <a:br>
              <a:rPr kumimoji="0" lang="en-US" sz="2400" i="0" u="none" strike="noStrike" cap="none" normalizeH="0" baseline="0" dirty="0" smtClean="0">
                <a:ln>
                  <a:noFill/>
                </a:ln>
                <a:solidFill>
                  <a:schemeClr val="dk1">
                    <a:alpha val="50000"/>
                  </a:schemeClr>
                </a:solidFill>
                <a:effectLst/>
                <a:latin typeface="Verdana" pitchFamily="34" charset="0"/>
              </a:rPr>
            </a:br>
            <a:r>
              <a:rPr kumimoji="0" lang="en-US" sz="2400" i="0" u="none" strike="noStrike" cap="none" normalizeH="0" baseline="0" dirty="0" smtClean="0">
                <a:ln>
                  <a:noFill/>
                </a:ln>
                <a:solidFill>
                  <a:schemeClr val="dk1">
                    <a:alpha val="50000"/>
                  </a:schemeClr>
                </a:solidFill>
                <a:effectLst/>
                <a:latin typeface="Verdana" pitchFamily="34" charset="0"/>
              </a:rPr>
              <a:t>(e.g. </a:t>
            </a:r>
            <a:r>
              <a:rPr kumimoji="0" lang="en-US" sz="2400" i="0" u="none" strike="noStrike" cap="none" normalizeH="0" baseline="0" dirty="0" err="1" smtClean="0">
                <a:ln>
                  <a:noFill/>
                </a:ln>
                <a:solidFill>
                  <a:schemeClr val="dk1">
                    <a:alpha val="50000"/>
                  </a:schemeClr>
                </a:solidFill>
                <a:effectLst/>
                <a:latin typeface="Verdana" pitchFamily="34" charset="0"/>
              </a:rPr>
              <a:t>Valgrind</a:t>
            </a:r>
            <a:r>
              <a:rPr kumimoji="0" lang="en-US" sz="2400" i="0" u="none" strike="noStrike" cap="none" normalizeH="0" baseline="0" dirty="0" smtClean="0">
                <a:ln>
                  <a:noFill/>
                </a:ln>
                <a:solidFill>
                  <a:schemeClr val="dk1">
                    <a:alpha val="50000"/>
                  </a:schemeClr>
                </a:solidFill>
                <a:effectLst/>
                <a:latin typeface="Verdana" pitchFamily="34" charset="0"/>
              </a:rPr>
              <a:t>)</a:t>
            </a:r>
          </a:p>
        </p:txBody>
      </p:sp>
      <p:sp>
        <p:nvSpPr>
          <p:cNvPr id="25" name="Rounded Rectangle 24"/>
          <p:cNvSpPr/>
          <p:nvPr/>
        </p:nvSpPr>
        <p:spPr bwMode="auto">
          <a:xfrm>
            <a:off x="4953000" y="2362200"/>
            <a:ext cx="2743200" cy="1925638"/>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effectLst/>
                <a:latin typeface="Verdana" pitchFamily="34" charset="0"/>
              </a:rPr>
              <a:t>Instrumented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effectLst/>
                <a:latin typeface="Verdana" pitchFamily="34" charset="0"/>
              </a:rPr>
              <a:t>Application</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latin typeface="Verdana" pitchFamily="34" charset="0"/>
              </a:rPr>
              <a:t>(e.g. </a:t>
            </a:r>
            <a:r>
              <a:rPr lang="en-US" sz="2400" dirty="0" err="1" smtClean="0">
                <a:latin typeface="Verdana" pitchFamily="34" charset="0"/>
              </a:rPr>
              <a:t>Valgrind</a:t>
            </a:r>
            <a:r>
              <a:rPr lang="en-US" sz="2400" dirty="0" smtClean="0">
                <a:latin typeface="Verdana" pitchFamily="34" charset="0"/>
              </a:rPr>
              <a:t>)</a:t>
            </a:r>
            <a:endParaRPr kumimoji="0" lang="en-US" sz="2400" i="0" u="none" strike="noStrike" cap="none" normalizeH="0" baseline="0" dirty="0" smtClean="0">
              <a:ln>
                <a:noFill/>
              </a:ln>
              <a:effectLst/>
              <a:latin typeface="Verdana" pitchFamily="34" charset="0"/>
            </a:endParaRPr>
          </a:p>
        </p:txBody>
      </p:sp>
      <p:pic>
        <p:nvPicPr>
          <p:cNvPr id="26" name="Picture 2" descr="C:\Users\jgreathx\AppData\Local\Microsoft\Windows\Temporary Internet Files\Content.IE5\1MI2RH4L\MC900433858[1].png"/>
          <p:cNvPicPr>
            <a:picLocks noChangeAspect="1" noChangeArrowheads="1"/>
          </p:cNvPicPr>
          <p:nvPr/>
        </p:nvPicPr>
        <p:blipFill>
          <a:blip r:embed="rId4" cstate="print"/>
          <a:srcRect/>
          <a:stretch>
            <a:fillRect/>
          </a:stretch>
        </p:blipFill>
        <p:spPr bwMode="auto">
          <a:xfrm>
            <a:off x="5753157" y="3352914"/>
            <a:ext cx="1142886" cy="1142886"/>
          </a:xfrm>
          <a:prstGeom prst="rect">
            <a:avLst/>
          </a:prstGeom>
          <a:noFill/>
        </p:spPr>
      </p:pic>
      <p:sp>
        <p:nvSpPr>
          <p:cNvPr id="17" name="Rectangle 16"/>
          <p:cNvSpPr/>
          <p:nvPr/>
        </p:nvSpPr>
        <p:spPr bwMode="auto">
          <a:xfrm>
            <a:off x="914400" y="5257800"/>
            <a:ext cx="7315200" cy="38100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Verdana" pitchFamily="34" charset="0"/>
              </a:rPr>
              <a:t>Operating System</a:t>
            </a:r>
          </a:p>
        </p:txBody>
      </p:sp>
      <p:sp>
        <p:nvSpPr>
          <p:cNvPr id="21" name="16-Point Star 20"/>
          <p:cNvSpPr/>
          <p:nvPr/>
        </p:nvSpPr>
        <p:spPr bwMode="auto">
          <a:xfrm>
            <a:off x="3238499" y="4953000"/>
            <a:ext cx="2209800" cy="838200"/>
          </a:xfrm>
          <a:prstGeom prst="star16">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wrap="none" lIns="0" tIns="0" rIns="0" bIns="0" rtlCol="0" anchor="ctr"/>
          <a:lstStyle/>
          <a:p>
            <a:pPr algn="ctr"/>
            <a:r>
              <a:rPr lang="en-US" sz="2400" b="1" dirty="0">
                <a:solidFill>
                  <a:schemeClr val="dk1"/>
                </a:solidFill>
                <a:latin typeface="+mn-lt"/>
              </a:rPr>
              <a:t>Meta-data</a:t>
            </a:r>
          </a:p>
        </p:txBody>
      </p:sp>
      <p:sp>
        <p:nvSpPr>
          <p:cNvPr id="28" name="Rectangle 27"/>
          <p:cNvSpPr/>
          <p:nvPr/>
        </p:nvSpPr>
        <p:spPr bwMode="auto">
          <a:xfrm>
            <a:off x="3276600" y="3962400"/>
            <a:ext cx="2209800" cy="419100"/>
          </a:xfrm>
          <a:prstGeom prst="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wrap="none" lIns="0" tIns="0" rIns="0" bIns="0" rtlCol="0" anchor="ctr"/>
          <a:lstStyle/>
          <a:p>
            <a:pPr algn="ctr"/>
            <a:r>
              <a:rPr lang="en-US" sz="2400" b="1" dirty="0" smtClean="0">
                <a:solidFill>
                  <a:schemeClr val="dk1"/>
                </a:solidFill>
                <a:latin typeface="+mn-lt"/>
              </a:rPr>
              <a:t>No meta-data</a:t>
            </a:r>
            <a:endParaRPr lang="en-US" sz="2400" b="1" dirty="0">
              <a:solidFill>
                <a:schemeClr val="dk1"/>
              </a:solidFill>
              <a:latin typeface="+mn-lt"/>
            </a:endParaRPr>
          </a:p>
        </p:txBody>
      </p:sp>
    </p:spTree>
    <p:extLst>
      <p:ext uri="{BB962C8B-B14F-4D97-AF65-F5344CB8AC3E}">
        <p14:creationId xmlns:p14="http://schemas.microsoft.com/office/powerpoint/2010/main" val="344843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21"/>
                                        </p:tgtEl>
                                        <p:attrNameLst>
                                          <p:attrName>style.visibility</p:attrName>
                                        </p:attrNameLst>
                                      </p:cBhvr>
                                      <p:to>
                                        <p:strVal val="hidden"/>
                                      </p:to>
                                    </p:set>
                                  </p:childTnLst>
                                </p:cTn>
                              </p:par>
                            </p:childTnLst>
                          </p:cTn>
                        </p:par>
                        <p:par>
                          <p:cTn id="15" fill="hold">
                            <p:stCondLst>
                              <p:cond delay="0"/>
                            </p:stCondLst>
                            <p:childTnLst>
                              <p:par>
                                <p:cTn id="16" presetID="1" presetClass="exit" presetSubtype="0" fill="hold" nodeType="afterEffect">
                                  <p:stCondLst>
                                    <p:cond delay="0"/>
                                  </p:stCondLst>
                                  <p:childTnLst>
                                    <p:set>
                                      <p:cBhvr>
                                        <p:cTn id="17" dur="1" fill="hold">
                                          <p:stCondLst>
                                            <p:cond delay="0"/>
                                          </p:stCondLst>
                                        </p:cTn>
                                        <p:tgtEl>
                                          <p:spTgt spid="20"/>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par>
                          <p:cTn id="21" fill="hold">
                            <p:stCondLst>
                              <p:cond delay="0"/>
                            </p:stCondLst>
                            <p:childTnLst>
                              <p:par>
                                <p:cTn id="22" presetID="9" presetClass="emph" presetSubtype="0" grpId="0" nodeType="afterEffect">
                                  <p:stCondLst>
                                    <p:cond delay="500"/>
                                  </p:stCondLst>
                                  <p:childTnLst>
                                    <p:set>
                                      <p:cBhvr rctx="PPT">
                                        <p:cTn id="23" dur="indefinite"/>
                                        <p:tgtEl>
                                          <p:spTgt spid="16"/>
                                        </p:tgtEl>
                                        <p:attrNameLst>
                                          <p:attrName>style.opacity</p:attrName>
                                        </p:attrNameLst>
                                      </p:cBhvr>
                                      <p:to>
                                        <p:strVal val="0.5"/>
                                      </p:to>
                                    </p:set>
                                    <p:animEffect filter="image" prLst="opacity: 0.5">
                                      <p:cBhvr rctx="IE">
                                        <p:cTn id="24" dur="indefinite"/>
                                        <p:tgtEl>
                                          <p:spTgt spid="16"/>
                                        </p:tgtEl>
                                      </p:cBhvr>
                                    </p:animEffect>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25"/>
                                        </p:tgtEl>
                                        <p:attrNameLst>
                                          <p:attrName>style.visibility</p:attrName>
                                        </p:attrNameLst>
                                      </p:cBhvr>
                                      <p:to>
                                        <p:strVal val="visible"/>
                                      </p:to>
                                    </p:set>
                                  </p:childTnLst>
                                </p:cTn>
                              </p:par>
                              <p:par>
                                <p:cTn id="28" presetID="1" presetClass="exit" presetSubtype="0" fill="hold" grpId="1" nodeType="withEffect">
                                  <p:stCondLst>
                                    <p:cond delay="0"/>
                                  </p:stCondLst>
                                  <p:childTnLst>
                                    <p:set>
                                      <p:cBhvr>
                                        <p:cTn id="29" dur="1" fill="hold">
                                          <p:stCondLst>
                                            <p:cond delay="0"/>
                                          </p:stCondLst>
                                        </p:cTn>
                                        <p:tgtEl>
                                          <p:spTgt spid="23"/>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6"/>
                                        </p:tgtEl>
                                        <p:attrNameLst>
                                          <p:attrName>style.visibility</p:attrName>
                                        </p:attrNameLst>
                                      </p:cBhvr>
                                      <p:to>
                                        <p:strVal val="visible"/>
                                      </p:to>
                                    </p:set>
                                  </p:childTnLst>
                                </p:cTn>
                              </p:par>
                            </p:childTnLst>
                          </p:cTn>
                        </p:par>
                        <p:par>
                          <p:cTn id="34" fill="hold">
                            <p:stCondLst>
                              <p:cond delay="0"/>
                            </p:stCondLst>
                            <p:childTnLst>
                              <p:par>
                                <p:cTn id="35" presetID="8" presetClass="emph" presetSubtype="0" fill="hold" nodeType="afterEffect">
                                  <p:stCondLst>
                                    <p:cond delay="500"/>
                                  </p:stCondLst>
                                  <p:childTnLst>
                                    <p:animRot by="10800000">
                                      <p:cBhvr>
                                        <p:cTn id="36" dur="2000" fill="hold"/>
                                        <p:tgtEl>
                                          <p:spTgt spid="26"/>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26"/>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28"/>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25"/>
                                        </p:tgtEl>
                                        <p:attrNameLst>
                                          <p:attrName>style.visibility</p:attrName>
                                        </p:attrNameLst>
                                      </p:cBhvr>
                                      <p:to>
                                        <p:strVal val="hidden"/>
                                      </p:to>
                                    </p:set>
                                  </p:childTnLst>
                                </p:cTn>
                              </p:par>
                              <p:par>
                                <p:cTn id="49" presetID="9" presetClass="emph" presetSubtype="0" grpId="1" nodeType="withEffect">
                                  <p:stCondLst>
                                    <p:cond delay="0"/>
                                  </p:stCondLst>
                                  <p:childTnLst>
                                    <p:set>
                                      <p:cBhvr rctx="PPT">
                                        <p:cTn id="50" dur="indefinite"/>
                                        <p:tgtEl>
                                          <p:spTgt spid="16"/>
                                        </p:tgtEl>
                                        <p:attrNameLst>
                                          <p:attrName>style.opacity</p:attrName>
                                        </p:attrNameLst>
                                      </p:cBhvr>
                                      <p:to>
                                        <p:strVal val="1"/>
                                      </p:to>
                                    </p:set>
                                    <p:animEffect filter="image" prLst="opacity: 1">
                                      <p:cBhvr rctx="IE">
                                        <p:cTn id="51" dur="indefinite"/>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23" grpId="0" animBg="1"/>
      <p:bldP spid="23" grpId="1" animBg="1"/>
      <p:bldP spid="25" grpId="0" animBg="1"/>
      <p:bldP spid="25" grpId="1" animBg="1"/>
      <p:bldP spid="21" grpId="0" animBg="1"/>
      <p:bldP spid="21" grpId="1" animBg="1"/>
      <p:bldP spid="28" grpId="0" animBg="1"/>
      <p:bldP spid="28"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Mechanisms for Dataflow Sampling (2)</a:t>
            </a:r>
            <a:endParaRPr lang="en-US" dirty="0"/>
          </a:p>
        </p:txBody>
      </p:sp>
      <p:sp>
        <p:nvSpPr>
          <p:cNvPr id="3" name="Slide Number Placeholder 2"/>
          <p:cNvSpPr>
            <a:spLocks noGrp="1"/>
          </p:cNvSpPr>
          <p:nvPr>
            <p:ph type="sldNum" sz="quarter" idx="12"/>
          </p:nvPr>
        </p:nvSpPr>
        <p:spPr/>
        <p:txBody>
          <a:bodyPr/>
          <a:lstStyle/>
          <a:p>
            <a:fld id="{1FC43652-29FC-4863-885F-EF39FB626472}" type="slidenum">
              <a:rPr lang="en-US" altLang="en-US" smtClean="0"/>
              <a:pPr/>
              <a:t>14</a:t>
            </a:fld>
            <a:endParaRPr lang="en-US" altLang="en-US"/>
          </a:p>
        </p:txBody>
      </p:sp>
      <p:sp>
        <p:nvSpPr>
          <p:cNvPr id="4" name="Content Placeholder 2"/>
          <p:cNvSpPr txBox="1">
            <a:spLocks/>
          </p:cNvSpPr>
          <p:nvPr/>
        </p:nvSpPr>
        <p:spPr>
          <a:xfrm>
            <a:off x="457200" y="1066800"/>
            <a:ext cx="8229600" cy="5064125"/>
          </a:xfrm>
          <a:prstGeom prst="rect">
            <a:avLst/>
          </a:prstGeom>
        </p:spPr>
        <p:txBody>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r>
              <a:rPr lang="en-US" b="1" dirty="0" smtClean="0"/>
              <a:t>Remove</a:t>
            </a:r>
            <a:r>
              <a:rPr lang="en-US" dirty="0" smtClean="0"/>
              <a:t> </a:t>
            </a:r>
            <a:r>
              <a:rPr lang="en-US" dirty="0" err="1" smtClean="0"/>
              <a:t>dataflows</a:t>
            </a:r>
            <a:r>
              <a:rPr lang="en-US" dirty="0" smtClean="0"/>
              <a:t> if execution is too slow</a:t>
            </a:r>
            <a:endParaRPr lang="en-US" b="1" dirty="0" smtClean="0"/>
          </a:p>
        </p:txBody>
      </p:sp>
      <p:sp>
        <p:nvSpPr>
          <p:cNvPr id="14" name="Rectangle 13"/>
          <p:cNvSpPr/>
          <p:nvPr/>
        </p:nvSpPr>
        <p:spPr bwMode="auto">
          <a:xfrm>
            <a:off x="914400" y="1884362"/>
            <a:ext cx="7315200" cy="261143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Verdana" pitchFamily="34" charset="0"/>
              </a:rPr>
              <a:t>Sampling Analysis Tool</a:t>
            </a:r>
          </a:p>
        </p:txBody>
      </p:sp>
      <p:sp>
        <p:nvSpPr>
          <p:cNvPr id="15" name="Rounded Rectangle 14"/>
          <p:cNvSpPr/>
          <p:nvPr/>
        </p:nvSpPr>
        <p:spPr bwMode="auto">
          <a:xfrm>
            <a:off x="4953000" y="2362200"/>
            <a:ext cx="2743200" cy="1925638"/>
          </a:xfrm>
          <a:prstGeom prst="roundRect">
            <a:avLst/>
          </a:prstGeom>
          <a:gradFill>
            <a:gsLst>
              <a:gs pos="0">
                <a:schemeClr val="dk1">
                  <a:tint val="50000"/>
                  <a:satMod val="300000"/>
                </a:schemeClr>
              </a:gs>
              <a:gs pos="35000">
                <a:schemeClr val="dk1">
                  <a:tint val="37000"/>
                  <a:satMod val="300000"/>
                  <a:alpha val="75000"/>
                  <a:lumMod val="50000"/>
                  <a:lumOff val="50000"/>
                </a:schemeClr>
              </a:gs>
              <a:gs pos="100000">
                <a:schemeClr val="dk1">
                  <a:tint val="15000"/>
                  <a:satMod val="350000"/>
                  <a:lumMod val="0"/>
                  <a:lumOff val="100000"/>
                  <a:alpha val="75000"/>
                </a:schemeClr>
              </a:gs>
            </a:gsLst>
          </a:gradFill>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effectLst/>
                <a:latin typeface="Verdana" pitchFamily="34" charset="0"/>
              </a:rPr>
              <a:t>Instrumented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effectLst/>
                <a:latin typeface="Verdana" pitchFamily="34" charset="0"/>
              </a:rPr>
              <a:t>Application</a:t>
            </a:r>
          </a:p>
        </p:txBody>
      </p:sp>
      <p:sp>
        <p:nvSpPr>
          <p:cNvPr id="16" name="Rounded Rectangle 15"/>
          <p:cNvSpPr/>
          <p:nvPr/>
        </p:nvSpPr>
        <p:spPr bwMode="auto">
          <a:xfrm>
            <a:off x="1447800" y="2829719"/>
            <a:ext cx="2743200" cy="990600"/>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effectLst/>
                <a:latin typeface="Verdana" pitchFamily="34" charset="0"/>
              </a:rPr>
              <a:t>Native</a:t>
            </a:r>
            <a:br>
              <a:rPr kumimoji="0" lang="en-US" sz="2400" i="0" u="none" strike="noStrike" cap="none" normalizeH="0" baseline="0" dirty="0" smtClean="0">
                <a:ln>
                  <a:noFill/>
                </a:ln>
                <a:effectLst/>
                <a:latin typeface="Verdana" pitchFamily="34" charset="0"/>
              </a:rPr>
            </a:br>
            <a:r>
              <a:rPr kumimoji="0" lang="en-US" sz="2400" i="0" u="none" strike="noStrike" cap="none" normalizeH="0" baseline="0" dirty="0" smtClean="0">
                <a:ln>
                  <a:noFill/>
                </a:ln>
                <a:effectLst/>
                <a:latin typeface="Verdana" pitchFamily="34" charset="0"/>
              </a:rPr>
              <a:t>Application</a:t>
            </a:r>
          </a:p>
        </p:txBody>
      </p:sp>
      <p:sp>
        <p:nvSpPr>
          <p:cNvPr id="23" name="Down Arrow 22"/>
          <p:cNvSpPr/>
          <p:nvPr/>
        </p:nvSpPr>
        <p:spPr bwMode="auto">
          <a:xfrm rot="10800000">
            <a:off x="4114800" y="4419599"/>
            <a:ext cx="457200" cy="914400"/>
          </a:xfrm>
          <a:prstGeom prst="downArrow">
            <a:avLst/>
          </a:prstGeom>
          <a:solidFill>
            <a:srgbClr val="FF0000"/>
          </a:solidFill>
          <a:ln w="5080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erdana" pitchFamily="34" charset="0"/>
            </a:endParaRPr>
          </a:p>
        </p:txBody>
      </p:sp>
      <p:sp>
        <p:nvSpPr>
          <p:cNvPr id="25" name="Rounded Rectangle 24"/>
          <p:cNvSpPr/>
          <p:nvPr/>
        </p:nvSpPr>
        <p:spPr bwMode="auto">
          <a:xfrm>
            <a:off x="4953000" y="2362200"/>
            <a:ext cx="2743200" cy="1925638"/>
          </a:xfrm>
          <a:prstGeom prst="round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effectLst/>
                <a:latin typeface="Verdana" pitchFamily="34" charset="0"/>
              </a:rPr>
              <a:t>Instrumented</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effectLst/>
                <a:latin typeface="Verdana" pitchFamily="34" charset="0"/>
              </a:rPr>
              <a:t>Application</a:t>
            </a:r>
          </a:p>
        </p:txBody>
      </p:sp>
      <p:pic>
        <p:nvPicPr>
          <p:cNvPr id="26" name="Picture 2" descr="C:\Users\jgreathx\AppData\Local\Microsoft\Windows\Temporary Internet Files\Content.IE5\1MI2RH4L\MC900433858[1].png"/>
          <p:cNvPicPr>
            <a:picLocks noChangeAspect="1" noChangeArrowheads="1"/>
          </p:cNvPicPr>
          <p:nvPr/>
        </p:nvPicPr>
        <p:blipFill>
          <a:blip r:embed="rId3" cstate="print"/>
          <a:srcRect/>
          <a:stretch>
            <a:fillRect/>
          </a:stretch>
        </p:blipFill>
        <p:spPr bwMode="auto">
          <a:xfrm>
            <a:off x="5753157" y="3352914"/>
            <a:ext cx="1142886" cy="1142886"/>
          </a:xfrm>
          <a:prstGeom prst="rect">
            <a:avLst/>
          </a:prstGeom>
          <a:noFill/>
        </p:spPr>
      </p:pic>
      <p:sp>
        <p:nvSpPr>
          <p:cNvPr id="17" name="Rectangle 16"/>
          <p:cNvSpPr/>
          <p:nvPr/>
        </p:nvSpPr>
        <p:spPr bwMode="auto">
          <a:xfrm>
            <a:off x="914400" y="5257800"/>
            <a:ext cx="7315200" cy="38100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Verdana" pitchFamily="34" charset="0"/>
              </a:rPr>
              <a:t>Operating System</a:t>
            </a:r>
          </a:p>
        </p:txBody>
      </p:sp>
      <p:sp>
        <p:nvSpPr>
          <p:cNvPr id="21" name="16-Point Star 20"/>
          <p:cNvSpPr/>
          <p:nvPr/>
        </p:nvSpPr>
        <p:spPr bwMode="auto">
          <a:xfrm>
            <a:off x="3238499" y="4953000"/>
            <a:ext cx="2209800" cy="838200"/>
          </a:xfrm>
          <a:prstGeom prst="star16">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wrap="none" lIns="0" tIns="0" rIns="0" bIns="0" rtlCol="0" anchor="ctr"/>
          <a:lstStyle/>
          <a:p>
            <a:pPr algn="ctr"/>
            <a:r>
              <a:rPr lang="en-US" sz="2400" b="1" dirty="0">
                <a:solidFill>
                  <a:schemeClr val="dk1"/>
                </a:solidFill>
                <a:latin typeface="+mn-lt"/>
              </a:rPr>
              <a:t>Meta-data</a:t>
            </a:r>
          </a:p>
        </p:txBody>
      </p:sp>
      <p:sp>
        <p:nvSpPr>
          <p:cNvPr id="24" name="Down Arrow 23"/>
          <p:cNvSpPr/>
          <p:nvPr/>
        </p:nvSpPr>
        <p:spPr bwMode="auto">
          <a:xfrm>
            <a:off x="4114800" y="4343400"/>
            <a:ext cx="457200" cy="914400"/>
          </a:xfrm>
          <a:prstGeom prst="downArrow">
            <a:avLst/>
          </a:prstGeom>
          <a:solidFill>
            <a:srgbClr val="FF0000"/>
          </a:solidFill>
          <a:ln w="50800" cap="flat" cmpd="sng" algn="ctr">
            <a:solidFill>
              <a:srgbClr val="C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Verdana" pitchFamily="34" charset="0"/>
            </a:endParaRPr>
          </a:p>
        </p:txBody>
      </p:sp>
      <p:sp>
        <p:nvSpPr>
          <p:cNvPr id="27" name="Rectangle 26"/>
          <p:cNvSpPr/>
          <p:nvPr/>
        </p:nvSpPr>
        <p:spPr bwMode="auto">
          <a:xfrm>
            <a:off x="2971799" y="3958713"/>
            <a:ext cx="2743200" cy="419100"/>
          </a:xfrm>
          <a:prstGeom prst="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wrap="none" lIns="0" tIns="0" rIns="0" bIns="0" rtlCol="0" anchor="ctr"/>
          <a:lstStyle/>
          <a:p>
            <a:pPr algn="ctr"/>
            <a:r>
              <a:rPr lang="en-US" sz="2400" b="1" dirty="0" smtClean="0"/>
              <a:t>Clear meta-data</a:t>
            </a:r>
            <a:endParaRPr lang="en-US" sz="2400" b="1" dirty="0">
              <a:solidFill>
                <a:schemeClr val="dk1"/>
              </a:solidFill>
            </a:endParaRPr>
          </a:p>
        </p:txBody>
      </p:sp>
      <p:sp>
        <p:nvSpPr>
          <p:cNvPr id="29" name="16-Point Star 28"/>
          <p:cNvSpPr/>
          <p:nvPr/>
        </p:nvSpPr>
        <p:spPr bwMode="auto">
          <a:xfrm>
            <a:off x="2971799" y="3633019"/>
            <a:ext cx="2743200" cy="838200"/>
          </a:xfrm>
          <a:prstGeom prst="star16">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wrap="none" lIns="0" tIns="0" rIns="0" bIns="0" rtlCol="0" anchor="ctr"/>
          <a:lstStyle/>
          <a:p>
            <a:pPr algn="ctr"/>
            <a:r>
              <a:rPr lang="en-US" sz="2400" b="1" dirty="0" smtClean="0">
                <a:solidFill>
                  <a:schemeClr val="dk1"/>
                </a:solidFill>
                <a:latin typeface="+mn-lt"/>
              </a:rPr>
              <a:t>OH Threshold</a:t>
            </a:r>
            <a:endParaRPr lang="en-US" sz="2400" b="1" dirty="0">
              <a:solidFill>
                <a:schemeClr val="dk1"/>
              </a:solidFill>
              <a:latin typeface="+mn-lt"/>
            </a:endParaRPr>
          </a:p>
        </p:txBody>
      </p:sp>
      <p:pic>
        <p:nvPicPr>
          <p:cNvPr id="30"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2247957" y="3495047"/>
            <a:ext cx="1142886" cy="857164"/>
          </a:xfrm>
          <a:prstGeom prst="rect">
            <a:avLst/>
          </a:prstGeom>
          <a:noFill/>
        </p:spPr>
      </p:pic>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91000" y="3542045"/>
            <a:ext cx="781050" cy="904874"/>
          </a:xfrm>
          <a:prstGeom prst="rect">
            <a:avLst/>
          </a:prstGeom>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47957" y="3505200"/>
            <a:ext cx="1143000" cy="857250"/>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53399" y="3505200"/>
            <a:ext cx="1143000" cy="857250"/>
          </a:xfrm>
          <a:prstGeom prst="rect">
            <a:avLst/>
          </a:prstGeom>
        </p:spPr>
      </p:pic>
    </p:spTree>
    <p:extLst>
      <p:ext uri="{BB962C8B-B14F-4D97-AF65-F5344CB8AC3E}">
        <p14:creationId xmlns:p14="http://schemas.microsoft.com/office/powerpoint/2010/main" val="347053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15"/>
                                        </p:tgtEl>
                                        <p:attrNameLst>
                                          <p:attrName>style.opacity</p:attrName>
                                        </p:attrNameLst>
                                      </p:cBhvr>
                                      <p:to>
                                        <p:strVal val="0.5"/>
                                      </p:to>
                                    </p:set>
                                    <p:animEffect filter="image" prLst="opacity: 0.5">
                                      <p:cBhvr rctx="IE">
                                        <p:cTn id="7" dur="indefinite"/>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nodeType="afterEffect">
                                  <p:stCondLst>
                                    <p:cond delay="10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1000"/>
                            </p:stCondLst>
                            <p:childTnLst>
                              <p:par>
                                <p:cTn id="16" presetID="1" presetClass="entr" presetSubtype="0" fill="hold" grpId="0" nodeType="afterEffect">
                                  <p:stCondLst>
                                    <p:cond delay="1000"/>
                                  </p:stCondLst>
                                  <p:childTnLst>
                                    <p:set>
                                      <p:cBhvr>
                                        <p:cTn id="17" dur="1" fill="hold">
                                          <p:stCondLst>
                                            <p:cond delay="0"/>
                                          </p:stCondLst>
                                        </p:cTn>
                                        <p:tgtEl>
                                          <p:spTgt spid="21"/>
                                        </p:tgtEl>
                                        <p:attrNameLst>
                                          <p:attrName>style.visibility</p:attrName>
                                        </p:attrNameLst>
                                      </p:cBhvr>
                                      <p:to>
                                        <p:strVal val="visible"/>
                                      </p:to>
                                    </p:set>
                                  </p:childTnLst>
                                </p:cTn>
                              </p:par>
                            </p:childTnLst>
                          </p:cTn>
                        </p:par>
                        <p:par>
                          <p:cTn id="18" fill="hold">
                            <p:stCondLst>
                              <p:cond delay="2000"/>
                            </p:stCondLst>
                            <p:childTnLst>
                              <p:par>
                                <p:cTn id="19" presetID="1" presetClass="exit" presetSubtype="0" fill="hold" grpId="1" nodeType="afterEffect">
                                  <p:stCondLst>
                                    <p:cond delay="1000"/>
                                  </p:stCondLst>
                                  <p:childTnLst>
                                    <p:set>
                                      <p:cBhvr>
                                        <p:cTn id="20" dur="1" fill="hold">
                                          <p:stCondLst>
                                            <p:cond delay="0"/>
                                          </p:stCondLst>
                                        </p:cTn>
                                        <p:tgtEl>
                                          <p:spTgt spid="21"/>
                                        </p:tgtEl>
                                        <p:attrNameLst>
                                          <p:attrName>style.visibility</p:attrName>
                                        </p:attrNameLst>
                                      </p:cBhvr>
                                      <p:to>
                                        <p:strVal val="hidden"/>
                                      </p:to>
                                    </p:set>
                                  </p:childTnLst>
                                </p:cTn>
                              </p:par>
                            </p:childTnLst>
                          </p:cTn>
                        </p:par>
                        <p:par>
                          <p:cTn id="21" fill="hold">
                            <p:stCondLst>
                              <p:cond delay="300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par>
                          <p:cTn id="24" fill="hold">
                            <p:stCondLst>
                              <p:cond delay="3000"/>
                            </p:stCondLst>
                            <p:childTnLst>
                              <p:par>
                                <p:cTn id="25" presetID="1" presetClass="exit" presetSubtype="0" fill="hold" nodeType="afterEffect">
                                  <p:stCondLst>
                                    <p:cond delay="0"/>
                                  </p:stCondLst>
                                  <p:childTnLst>
                                    <p:set>
                                      <p:cBhvr>
                                        <p:cTn id="26" dur="1" fill="hold">
                                          <p:stCondLst>
                                            <p:cond delay="0"/>
                                          </p:stCondLst>
                                        </p:cTn>
                                        <p:tgtEl>
                                          <p:spTgt spid="30"/>
                                        </p:tgtEl>
                                        <p:attrNameLst>
                                          <p:attrName>style.visibility</p:attrName>
                                        </p:attrNameLst>
                                      </p:cBhvr>
                                      <p:to>
                                        <p:strVal val="hidden"/>
                                      </p:to>
                                    </p:set>
                                  </p:childTnLst>
                                </p:cTn>
                              </p:par>
                            </p:childTnLst>
                          </p:cTn>
                        </p:par>
                        <p:par>
                          <p:cTn id="27" fill="hold">
                            <p:stCondLst>
                              <p:cond delay="3000"/>
                            </p:stCondLst>
                            <p:childTnLst>
                              <p:par>
                                <p:cTn id="28" presetID="1" presetClass="entr" presetSubtype="0"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childTnLst>
                                </p:cTn>
                              </p:par>
                            </p:childTnLst>
                          </p:cTn>
                        </p:par>
                        <p:par>
                          <p:cTn id="30" fill="hold">
                            <p:stCondLst>
                              <p:cond delay="3000"/>
                            </p:stCondLst>
                            <p:childTnLst>
                              <p:par>
                                <p:cTn id="31" presetID="9" presetClass="emph" presetSubtype="0" grpId="0" nodeType="afterEffect">
                                  <p:stCondLst>
                                    <p:cond delay="500"/>
                                  </p:stCondLst>
                                  <p:childTnLst>
                                    <p:set>
                                      <p:cBhvr rctx="PPT">
                                        <p:cTn id="32" dur="indefinite"/>
                                        <p:tgtEl>
                                          <p:spTgt spid="16"/>
                                        </p:tgtEl>
                                        <p:attrNameLst>
                                          <p:attrName>style.opacity</p:attrName>
                                        </p:attrNameLst>
                                      </p:cBhvr>
                                      <p:to>
                                        <p:strVal val="0.5"/>
                                      </p:to>
                                    </p:set>
                                    <p:animEffect filter="image" prLst="opacity: 0.5">
                                      <p:cBhvr rctx="IE">
                                        <p:cTn id="33" dur="indefinite"/>
                                        <p:tgtEl>
                                          <p:spTgt spid="16"/>
                                        </p:tgtEl>
                                      </p:cBhvr>
                                    </p:animEffect>
                                  </p:childTnLst>
                                </p:cTn>
                              </p:par>
                            </p:childTnLst>
                          </p:cTn>
                        </p:par>
                        <p:par>
                          <p:cTn id="34" fill="hold">
                            <p:stCondLst>
                              <p:cond delay="3500"/>
                            </p:stCondLst>
                            <p:childTnLst>
                              <p:par>
                                <p:cTn id="35" presetID="1" presetClass="entr" presetSubtype="0"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par>
                          <p:cTn id="37" fill="hold">
                            <p:stCondLst>
                              <p:cond delay="3500"/>
                            </p:stCondLst>
                            <p:childTnLst>
                              <p:par>
                                <p:cTn id="38" presetID="1" presetClass="exit" presetSubtype="0" fill="hold" grpId="1" nodeType="afterEffect">
                                  <p:stCondLst>
                                    <p:cond delay="500"/>
                                  </p:stCondLst>
                                  <p:childTnLst>
                                    <p:set>
                                      <p:cBhvr>
                                        <p:cTn id="39" dur="1" fill="hold">
                                          <p:stCondLst>
                                            <p:cond delay="0"/>
                                          </p:stCondLst>
                                        </p:cTn>
                                        <p:tgtEl>
                                          <p:spTgt spid="23"/>
                                        </p:tgtEl>
                                        <p:attrNameLst>
                                          <p:attrName>style.visibility</p:attrName>
                                        </p:attrNameLst>
                                      </p:cBhvr>
                                      <p:to>
                                        <p:strVal val="hidden"/>
                                      </p:to>
                                    </p:set>
                                  </p:childTnLst>
                                </p:cTn>
                              </p:par>
                            </p:childTnLst>
                          </p:cTn>
                        </p:par>
                        <p:par>
                          <p:cTn id="40" fill="hold">
                            <p:stCondLst>
                              <p:cond delay="4000"/>
                            </p:stCondLst>
                            <p:childTnLst>
                              <p:par>
                                <p:cTn id="41" presetID="1" presetClass="entr" presetSubtype="0" fill="hold" nodeType="after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par>
                          <p:cTn id="43" fill="hold">
                            <p:stCondLst>
                              <p:cond delay="4000"/>
                            </p:stCondLst>
                            <p:childTnLst>
                              <p:par>
                                <p:cTn id="44" presetID="8" presetClass="emph" presetSubtype="0" fill="hold" nodeType="afterEffect">
                                  <p:stCondLst>
                                    <p:cond delay="500"/>
                                  </p:stCondLst>
                                  <p:childTnLst>
                                    <p:animRot by="10800000">
                                      <p:cBhvr>
                                        <p:cTn id="45" dur="2000" fill="hold"/>
                                        <p:tgtEl>
                                          <p:spTgt spid="26"/>
                                        </p:tgtEl>
                                        <p:attrNameLst>
                                          <p:attrName>r</p:attrName>
                                        </p:attrNameLst>
                                      </p:cBhvr>
                                    </p:animRot>
                                  </p:childTnLst>
                                </p:cTn>
                              </p:par>
                            </p:childTnLst>
                          </p:cTn>
                        </p:par>
                      </p:childTnLst>
                    </p:cTn>
                  </p:par>
                  <p:par>
                    <p:cTn id="46" fill="hold">
                      <p:stCondLst>
                        <p:cond delay="indefinite"/>
                      </p:stCondLst>
                      <p:childTnLst>
                        <p:par>
                          <p:cTn id="47" fill="hold">
                            <p:stCondLst>
                              <p:cond delay="0"/>
                            </p:stCondLst>
                            <p:childTnLst>
                              <p:par>
                                <p:cTn id="48" presetID="8" presetClass="emph" presetSubtype="0" fill="hold" nodeType="clickEffect">
                                  <p:stCondLst>
                                    <p:cond delay="0"/>
                                  </p:stCondLst>
                                  <p:childTnLst>
                                    <p:animRot by="10800000">
                                      <p:cBhvr>
                                        <p:cTn id="49" dur="3000" fill="hold"/>
                                        <p:tgtEl>
                                          <p:spTgt spid="26"/>
                                        </p:tgtEl>
                                        <p:attrNameLst>
                                          <p:attrName>r</p:attrName>
                                        </p:attrNameLst>
                                      </p:cBhvr>
                                    </p:animRo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9"/>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19"/>
                                        </p:tgtEl>
                                        <p:attrNameLst>
                                          <p:attrName>style.visibility</p:attrName>
                                        </p:attrNameLst>
                                      </p:cBhvr>
                                      <p:to>
                                        <p:strVal val="visible"/>
                                      </p:to>
                                    </p:set>
                                  </p:childTnLst>
                                </p:cTn>
                              </p:par>
                            </p:childTnLst>
                          </p:cTn>
                        </p:par>
                        <p:par>
                          <p:cTn id="58" fill="hold">
                            <p:stCondLst>
                              <p:cond delay="0"/>
                            </p:stCondLst>
                            <p:childTnLst>
                              <p:par>
                                <p:cTn id="59" presetID="1" presetClass="exit" presetSubtype="0" fill="hold" grpId="1" nodeType="afterEffect">
                                  <p:stCondLst>
                                    <p:cond delay="0"/>
                                  </p:stCondLst>
                                  <p:childTnLst>
                                    <p:set>
                                      <p:cBhvr>
                                        <p:cTn id="60" dur="1" fill="hold">
                                          <p:stCondLst>
                                            <p:cond delay="0"/>
                                          </p:stCondLst>
                                        </p:cTn>
                                        <p:tgtEl>
                                          <p:spTgt spid="29"/>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par>
                                <p:cTn id="65" presetID="1" presetClass="exit" presetSubtype="0" fill="hold" nodeType="withEffect">
                                  <p:stCondLst>
                                    <p:cond delay="0"/>
                                  </p:stCondLst>
                                  <p:childTnLst>
                                    <p:set>
                                      <p:cBhvr>
                                        <p:cTn id="66" dur="1" fill="hold">
                                          <p:stCondLst>
                                            <p:cond delay="0"/>
                                          </p:stCondLst>
                                        </p:cTn>
                                        <p:tgtEl>
                                          <p:spTgt spid="19"/>
                                        </p:tgtEl>
                                        <p:attrNameLst>
                                          <p:attrName>style.visibility</p:attrName>
                                        </p:attrNameLst>
                                      </p:cBhvr>
                                      <p:to>
                                        <p:strVal val="hidden"/>
                                      </p:to>
                                    </p:set>
                                  </p:childTnLst>
                                </p:cTn>
                              </p:par>
                            </p:childTnLst>
                          </p:cTn>
                        </p:par>
                        <p:par>
                          <p:cTn id="67" fill="hold">
                            <p:stCondLst>
                              <p:cond delay="0"/>
                            </p:stCondLst>
                            <p:childTnLst>
                              <p:par>
                                <p:cTn id="68" presetID="1" presetClass="entr" presetSubtype="0" fill="hold" grpId="0" nodeType="afterEffect">
                                  <p:stCondLst>
                                    <p:cond delay="500"/>
                                  </p:stCondLst>
                                  <p:childTnLst>
                                    <p:set>
                                      <p:cBhvr>
                                        <p:cTn id="69" dur="1" fill="hold">
                                          <p:stCondLst>
                                            <p:cond delay="0"/>
                                          </p:stCondLst>
                                        </p:cTn>
                                        <p:tgtEl>
                                          <p:spTgt spid="24"/>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xit" presetSubtype="0" fill="hold" nodeType="clickEffect">
                                  <p:stCondLst>
                                    <p:cond delay="0"/>
                                  </p:stCondLst>
                                  <p:childTnLst>
                                    <p:set>
                                      <p:cBhvr>
                                        <p:cTn id="73" dur="1" fill="hold">
                                          <p:stCondLst>
                                            <p:cond delay="0"/>
                                          </p:stCondLst>
                                        </p:cTn>
                                        <p:tgtEl>
                                          <p:spTgt spid="26"/>
                                        </p:tgtEl>
                                        <p:attrNameLst>
                                          <p:attrName>style.visibility</p:attrName>
                                        </p:attrNameLst>
                                      </p:cBhvr>
                                      <p:to>
                                        <p:strVal val="hidden"/>
                                      </p:to>
                                    </p:set>
                                  </p:childTnLst>
                                </p:cTn>
                              </p:par>
                            </p:childTnLst>
                          </p:cTn>
                        </p:par>
                        <p:par>
                          <p:cTn id="74" fill="hold">
                            <p:stCondLst>
                              <p:cond delay="0"/>
                            </p:stCondLst>
                            <p:childTnLst>
                              <p:par>
                                <p:cTn id="75" presetID="1" presetClass="exit" presetSubtype="0" fill="hold" grpId="1" nodeType="afterEffect">
                                  <p:stCondLst>
                                    <p:cond delay="0"/>
                                  </p:stCondLst>
                                  <p:childTnLst>
                                    <p:set>
                                      <p:cBhvr>
                                        <p:cTn id="76" dur="1" fill="hold">
                                          <p:stCondLst>
                                            <p:cond delay="0"/>
                                          </p:stCondLst>
                                        </p:cTn>
                                        <p:tgtEl>
                                          <p:spTgt spid="24"/>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27"/>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25"/>
                                        </p:tgtEl>
                                        <p:attrNameLst>
                                          <p:attrName>style.visibility</p:attrName>
                                        </p:attrNameLst>
                                      </p:cBhvr>
                                      <p:to>
                                        <p:strVal val="hidden"/>
                                      </p:to>
                                    </p:set>
                                  </p:childTnLst>
                                </p:cTn>
                              </p:par>
                              <p:par>
                                <p:cTn id="81" presetID="9" presetClass="emph" presetSubtype="0" grpId="1" nodeType="withEffect">
                                  <p:stCondLst>
                                    <p:cond delay="0"/>
                                  </p:stCondLst>
                                  <p:childTnLst>
                                    <p:set>
                                      <p:cBhvr rctx="PPT">
                                        <p:cTn id="82" dur="indefinite"/>
                                        <p:tgtEl>
                                          <p:spTgt spid="16"/>
                                        </p:tgtEl>
                                        <p:attrNameLst>
                                          <p:attrName>style.opacity</p:attrName>
                                        </p:attrNameLst>
                                      </p:cBhvr>
                                      <p:to>
                                        <p:strVal val="1"/>
                                      </p:to>
                                    </p:set>
                                    <p:animEffect filter="image" prLst="opacity: 1">
                                      <p:cBhvr rctx="IE">
                                        <p:cTn id="83" dur="indefinite"/>
                                        <p:tgtEl>
                                          <p:spTgt spid="16"/>
                                        </p:tgtEl>
                                      </p:cBhvr>
                                    </p:animEffec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6" grpId="1" animBg="1"/>
      <p:bldP spid="23" grpId="0" animBg="1"/>
      <p:bldP spid="23" grpId="1" animBg="1"/>
      <p:bldP spid="25" grpId="0" animBg="1"/>
      <p:bldP spid="25" grpId="1" animBg="1"/>
      <p:bldP spid="21" grpId="0" animBg="1"/>
      <p:bldP spid="21" grpId="1" animBg="1"/>
      <p:bldP spid="24" grpId="0" animBg="1"/>
      <p:bldP spid="24" grpId="1" animBg="1"/>
      <p:bldP spid="27" grpId="0" animBg="1"/>
      <p:bldP spid="27" grpId="1" animBg="1"/>
      <p:bldP spid="29" grpId="0" animBg="1"/>
      <p:bldP spid="29"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Prototype Setup</a:t>
            </a:r>
            <a:endParaRPr lang="en-US" dirty="0"/>
          </a:p>
        </p:txBody>
      </p:sp>
      <p:sp>
        <p:nvSpPr>
          <p:cNvPr id="3" name="Content Placeholder 2"/>
          <p:cNvSpPr>
            <a:spLocks noGrp="1"/>
          </p:cNvSpPr>
          <p:nvPr>
            <p:ph idx="1"/>
          </p:nvPr>
        </p:nvSpPr>
        <p:spPr/>
        <p:txBody>
          <a:bodyPr/>
          <a:lstStyle/>
          <a:p>
            <a:r>
              <a:rPr lang="en-US" dirty="0"/>
              <a:t>Taint analysis sampling system</a:t>
            </a:r>
          </a:p>
          <a:p>
            <a:pPr lvl="1"/>
            <a:r>
              <a:rPr lang="en-US" dirty="0"/>
              <a:t>Network packets untrusted</a:t>
            </a:r>
          </a:p>
          <a:p>
            <a:r>
              <a:rPr lang="en-US" dirty="0" err="1" smtClean="0"/>
              <a:t>Xen</a:t>
            </a:r>
            <a:r>
              <a:rPr lang="en-US" dirty="0" smtClean="0"/>
              <a:t>-based </a:t>
            </a:r>
            <a:r>
              <a:rPr lang="en-US" dirty="0"/>
              <a:t>demand </a:t>
            </a:r>
            <a:r>
              <a:rPr lang="en-US" dirty="0" smtClean="0"/>
              <a:t>analysis</a:t>
            </a:r>
          </a:p>
          <a:p>
            <a:pPr lvl="1"/>
            <a:r>
              <a:rPr lang="en-US" dirty="0" smtClean="0"/>
              <a:t>Whole-system analysis with modified QEMU</a:t>
            </a:r>
          </a:p>
          <a:p>
            <a:r>
              <a:rPr lang="en-US" dirty="0" smtClean="0"/>
              <a:t>Overhead Manager (OHM) is user-controlled</a:t>
            </a:r>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15</a:t>
            </a:fld>
            <a:endParaRPr lang="en-US" altLang="en-US" dirty="0"/>
          </a:p>
        </p:txBody>
      </p:sp>
      <p:sp>
        <p:nvSpPr>
          <p:cNvPr id="50" name="Rounded Rectangle 49"/>
          <p:cNvSpPr/>
          <p:nvPr/>
        </p:nvSpPr>
        <p:spPr>
          <a:xfrm>
            <a:off x="533400" y="3733800"/>
            <a:ext cx="7848600" cy="2362200"/>
          </a:xfrm>
          <a:prstGeom prst="roundRect">
            <a:avLst/>
          </a:prstGeom>
        </p:spPr>
        <p:style>
          <a:lnRef idx="1">
            <a:schemeClr val="accent6"/>
          </a:lnRef>
          <a:fillRef idx="1002">
            <a:schemeClr val="dk2"/>
          </a:fillRef>
          <a:effectRef idx="1">
            <a:schemeClr val="accent6"/>
          </a:effectRef>
          <a:fontRef idx="minor">
            <a:schemeClr val="dk1"/>
          </a:fontRef>
        </p:style>
        <p:txBody>
          <a:bodyPr rtlCol="0" anchor="ctr"/>
          <a:lstStyle/>
          <a:p>
            <a:pPr algn="ctr"/>
            <a:r>
              <a:rPr lang="en-US" dirty="0" smtClean="0"/>
              <a:t>Xen Hypervisor</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algn="ctr"/>
            <a:endParaRPr lang="en-US" dirty="0"/>
          </a:p>
        </p:txBody>
      </p:sp>
      <p:grpSp>
        <p:nvGrpSpPr>
          <p:cNvPr id="51" name="Group 50"/>
          <p:cNvGrpSpPr/>
          <p:nvPr/>
        </p:nvGrpSpPr>
        <p:grpSpPr>
          <a:xfrm>
            <a:off x="5638800" y="4206240"/>
            <a:ext cx="2514600" cy="1828800"/>
            <a:chOff x="6019800" y="1676400"/>
            <a:chExt cx="2514600" cy="1828800"/>
          </a:xfrm>
        </p:grpSpPr>
        <p:sp>
          <p:nvSpPr>
            <p:cNvPr id="52" name="Rounded Rectangle 51"/>
            <p:cNvSpPr/>
            <p:nvPr/>
          </p:nvSpPr>
          <p:spPr>
            <a:xfrm>
              <a:off x="6019800" y="1676400"/>
              <a:ext cx="2514600" cy="18288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OS and Applications</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53" name="Rounded Rectangle 52"/>
            <p:cNvSpPr/>
            <p:nvPr/>
          </p:nvSpPr>
          <p:spPr>
            <a:xfrm>
              <a:off x="6172200" y="2133600"/>
              <a:ext cx="6096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dirty="0" smtClean="0"/>
                <a:t>App</a:t>
              </a:r>
              <a:endParaRPr lang="en-US" sz="1600" dirty="0"/>
            </a:p>
          </p:txBody>
        </p:sp>
        <p:sp>
          <p:nvSpPr>
            <p:cNvPr id="54" name="Rounded Rectangle 53"/>
            <p:cNvSpPr/>
            <p:nvPr/>
          </p:nvSpPr>
          <p:spPr>
            <a:xfrm>
              <a:off x="6858000" y="2133600"/>
              <a:ext cx="6096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dirty="0" smtClean="0"/>
                <a:t>App</a:t>
              </a:r>
              <a:endParaRPr lang="en-US" sz="1600" dirty="0"/>
            </a:p>
          </p:txBody>
        </p:sp>
        <p:sp>
          <p:nvSpPr>
            <p:cNvPr id="55" name="Rounded Rectangle 54"/>
            <p:cNvSpPr/>
            <p:nvPr/>
          </p:nvSpPr>
          <p:spPr>
            <a:xfrm>
              <a:off x="7772400" y="2133600"/>
              <a:ext cx="6096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dirty="0" smtClean="0"/>
                <a:t>App</a:t>
              </a:r>
              <a:endParaRPr lang="en-US" sz="1600" dirty="0"/>
            </a:p>
          </p:txBody>
        </p:sp>
        <p:sp>
          <p:nvSpPr>
            <p:cNvPr id="56" name="Rectangle 55"/>
            <p:cNvSpPr/>
            <p:nvPr/>
          </p:nvSpPr>
          <p:spPr>
            <a:xfrm>
              <a:off x="7424352" y="2221468"/>
              <a:ext cx="415498" cy="369332"/>
            </a:xfrm>
            <a:prstGeom prst="rect">
              <a:avLst/>
            </a:prstGeom>
          </p:spPr>
          <p:txBody>
            <a:bodyPr wrap="none">
              <a:spAutoFit/>
            </a:bodyPr>
            <a:lstStyle/>
            <a:p>
              <a:r>
                <a:rPr lang="en-US" dirty="0" smtClean="0"/>
                <a:t>…</a:t>
              </a:r>
              <a:endParaRPr lang="en-US" dirty="0"/>
            </a:p>
          </p:txBody>
        </p:sp>
        <p:sp>
          <p:nvSpPr>
            <p:cNvPr id="57" name="Rounded Rectangle 56"/>
            <p:cNvSpPr/>
            <p:nvPr/>
          </p:nvSpPr>
          <p:spPr>
            <a:xfrm>
              <a:off x="6172200" y="2819400"/>
              <a:ext cx="2209800" cy="6096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Linux</a:t>
              </a:r>
              <a:endParaRPr lang="en-US" dirty="0"/>
            </a:p>
          </p:txBody>
        </p:sp>
      </p:grpSp>
      <p:sp>
        <p:nvSpPr>
          <p:cNvPr id="58" name="Rounded Rectangle 57"/>
          <p:cNvSpPr/>
          <p:nvPr/>
        </p:nvSpPr>
        <p:spPr>
          <a:xfrm>
            <a:off x="685800" y="4343400"/>
            <a:ext cx="1143000" cy="14478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err="1" smtClean="0"/>
              <a:t>ShadowPage</a:t>
            </a:r>
            <a:r>
              <a:rPr lang="en-US" dirty="0" smtClean="0"/>
              <a:t> Table</a:t>
            </a:r>
          </a:p>
        </p:txBody>
      </p:sp>
      <p:sp>
        <p:nvSpPr>
          <p:cNvPr id="59" name="Rounded Rectangle 58"/>
          <p:cNvSpPr/>
          <p:nvPr/>
        </p:nvSpPr>
        <p:spPr>
          <a:xfrm>
            <a:off x="1981200" y="4206240"/>
            <a:ext cx="3581400" cy="18288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Admin VM</a:t>
            </a:r>
          </a:p>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60" name="Rounded Rectangle 59"/>
          <p:cNvSpPr/>
          <p:nvPr/>
        </p:nvSpPr>
        <p:spPr>
          <a:xfrm>
            <a:off x="3200400" y="4648200"/>
            <a:ext cx="1219200" cy="11430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Taint Analysis QEMU</a:t>
            </a:r>
            <a:endParaRPr lang="en-US" dirty="0"/>
          </a:p>
        </p:txBody>
      </p:sp>
      <p:sp>
        <p:nvSpPr>
          <p:cNvPr id="61" name="Rounded Rectangle 60"/>
          <p:cNvSpPr/>
          <p:nvPr/>
        </p:nvSpPr>
        <p:spPr>
          <a:xfrm>
            <a:off x="2286000" y="4648200"/>
            <a:ext cx="914400" cy="112776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Net Stack</a:t>
            </a:r>
          </a:p>
        </p:txBody>
      </p:sp>
      <p:sp>
        <p:nvSpPr>
          <p:cNvPr id="62" name="Rounded Rectangle 61"/>
          <p:cNvSpPr/>
          <p:nvPr/>
        </p:nvSpPr>
        <p:spPr>
          <a:xfrm>
            <a:off x="4419600" y="4648200"/>
            <a:ext cx="914400" cy="112776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OHM</a:t>
            </a:r>
          </a:p>
        </p:txBody>
      </p:sp>
    </p:spTree>
    <p:extLst>
      <p:ext uri="{BB962C8B-B14F-4D97-AF65-F5344CB8AC3E}">
        <p14:creationId xmlns:p14="http://schemas.microsoft.com/office/powerpoint/2010/main" val="13641223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Benchmarks</a:t>
            </a:r>
            <a:endParaRPr lang="en-US" dirty="0"/>
          </a:p>
        </p:txBody>
      </p:sp>
      <p:sp>
        <p:nvSpPr>
          <p:cNvPr id="3" name="Content Placeholder 2"/>
          <p:cNvSpPr>
            <a:spLocks noGrp="1"/>
          </p:cNvSpPr>
          <p:nvPr>
            <p:ph idx="1"/>
          </p:nvPr>
        </p:nvSpPr>
        <p:spPr/>
        <p:txBody>
          <a:bodyPr/>
          <a:lstStyle/>
          <a:p>
            <a:r>
              <a:rPr lang="en-US" dirty="0" smtClean="0"/>
              <a:t>Performance – Network Throughput</a:t>
            </a:r>
          </a:p>
          <a:p>
            <a:pPr lvl="1"/>
            <a:r>
              <a:rPr lang="en-US" i="1" dirty="0" smtClean="0"/>
              <a:t>Example: </a:t>
            </a:r>
            <a:r>
              <a:rPr lang="en-US" b="1" i="1" dirty="0" err="1" smtClean="0"/>
              <a:t>ssh_receive</a:t>
            </a:r>
            <a:endParaRPr lang="en-US" b="1" i="1" dirty="0" smtClean="0"/>
          </a:p>
          <a:p>
            <a:r>
              <a:rPr lang="en-US" dirty="0" smtClean="0"/>
              <a:t>Accuracy of Sampling Analysis</a:t>
            </a:r>
          </a:p>
          <a:p>
            <a:pPr lvl="1"/>
            <a:r>
              <a:rPr lang="en-US" dirty="0" smtClean="0"/>
              <a:t>Real-world</a:t>
            </a:r>
            <a:r>
              <a:rPr lang="en-US" b="1" dirty="0" smtClean="0"/>
              <a:t> </a:t>
            </a:r>
            <a:r>
              <a:rPr lang="en-US" dirty="0" smtClean="0"/>
              <a:t>Security Exploits</a:t>
            </a:r>
          </a:p>
          <a:p>
            <a:pPr marL="0" indent="0">
              <a:buNone/>
            </a:pP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16</a:t>
            </a:fld>
            <a:endParaRPr lang="en-US" altLang="en-US" dirty="0"/>
          </a:p>
        </p:txBody>
      </p:sp>
      <p:graphicFrame>
        <p:nvGraphicFramePr>
          <p:cNvPr id="6" name="Table 5"/>
          <p:cNvGraphicFramePr>
            <a:graphicFrameLocks noGrp="1"/>
          </p:cNvGraphicFramePr>
          <p:nvPr>
            <p:extLst>
              <p:ext uri="{D42A27DB-BD31-4B8C-83A1-F6EECF244321}">
                <p14:modId xmlns:p14="http://schemas.microsoft.com/office/powerpoint/2010/main" val="3519461237"/>
              </p:ext>
            </p:extLst>
          </p:nvPr>
        </p:nvGraphicFramePr>
        <p:xfrm>
          <a:off x="457200" y="3200400"/>
          <a:ext cx="8229600" cy="2743200"/>
        </p:xfrm>
        <a:graphic>
          <a:graphicData uri="http://schemas.openxmlformats.org/drawingml/2006/table">
            <a:tbl>
              <a:tblPr firstRow="1" bandRow="1">
                <a:tableStyleId>{0E3FDE45-AF77-4B5C-9715-49D594BDF05E}</a:tableStyleId>
              </a:tblPr>
              <a:tblGrid>
                <a:gridCol w="1524000"/>
                <a:gridCol w="6705600"/>
              </a:tblGrid>
              <a:tr h="370840">
                <a:tc>
                  <a:txBody>
                    <a:bodyPr/>
                    <a:lstStyle/>
                    <a:p>
                      <a:r>
                        <a:rPr lang="en-US" sz="2400" dirty="0" smtClean="0"/>
                        <a:t>Name</a:t>
                      </a:r>
                      <a:endParaRPr lang="en-US" sz="2400" dirty="0"/>
                    </a:p>
                  </a:txBody>
                  <a:tcPr/>
                </a:tc>
                <a:tc>
                  <a:txBody>
                    <a:bodyPr/>
                    <a:lstStyle/>
                    <a:p>
                      <a:r>
                        <a:rPr lang="en-US" sz="2400" dirty="0" smtClean="0"/>
                        <a:t>Error Description</a:t>
                      </a:r>
                      <a:endParaRPr lang="en-US" sz="2400" dirty="0"/>
                    </a:p>
                  </a:txBody>
                  <a:tcPr/>
                </a:tc>
              </a:tr>
              <a:tr h="370840">
                <a:tc>
                  <a:txBody>
                    <a:bodyPr/>
                    <a:lstStyle/>
                    <a:p>
                      <a:r>
                        <a:rPr lang="en-US" sz="2400" dirty="0" smtClean="0"/>
                        <a:t>Apache</a:t>
                      </a:r>
                    </a:p>
                  </a:txBody>
                  <a:tcPr/>
                </a:tc>
                <a:tc>
                  <a:txBody>
                    <a:bodyPr/>
                    <a:lstStyle/>
                    <a:p>
                      <a:r>
                        <a:rPr lang="en-US" sz="2400" dirty="0" smtClean="0"/>
                        <a:t>Stack overflow in Apache Tomcat JK Connector</a:t>
                      </a:r>
                      <a:endParaRPr lang="en-US" sz="2400" dirty="0"/>
                    </a:p>
                  </a:txBody>
                  <a:tcPr/>
                </a:tc>
              </a:tr>
              <a:tr h="370840">
                <a:tc>
                  <a:txBody>
                    <a:bodyPr/>
                    <a:lstStyle/>
                    <a:p>
                      <a:r>
                        <a:rPr lang="en-US" sz="2400" dirty="0" err="1" smtClean="0"/>
                        <a:t>Eggdrop</a:t>
                      </a:r>
                      <a:endParaRPr lang="en-US" sz="2400" dirty="0"/>
                    </a:p>
                  </a:txBody>
                  <a:tcPr/>
                </a:tc>
                <a:tc>
                  <a:txBody>
                    <a:bodyPr/>
                    <a:lstStyle/>
                    <a:p>
                      <a:r>
                        <a:rPr lang="en-US" sz="2400" dirty="0" smtClean="0"/>
                        <a:t>Stack overflow in </a:t>
                      </a:r>
                      <a:r>
                        <a:rPr lang="en-US" sz="2400" dirty="0" err="1" smtClean="0"/>
                        <a:t>Eggdrop</a:t>
                      </a:r>
                      <a:r>
                        <a:rPr lang="en-US" sz="2400" dirty="0" smtClean="0"/>
                        <a:t> IRC</a:t>
                      </a:r>
                      <a:r>
                        <a:rPr lang="en-US" sz="2400" baseline="0" dirty="0" smtClean="0"/>
                        <a:t> bot</a:t>
                      </a:r>
                      <a:endParaRPr lang="en-US" sz="2400" dirty="0"/>
                    </a:p>
                  </a:txBody>
                  <a:tcPr/>
                </a:tc>
              </a:tr>
              <a:tr h="370840">
                <a:tc>
                  <a:txBody>
                    <a:bodyPr/>
                    <a:lstStyle/>
                    <a:p>
                      <a:r>
                        <a:rPr lang="en-US" sz="2400" dirty="0" smtClean="0"/>
                        <a:t>Lynx</a:t>
                      </a:r>
                      <a:endParaRPr lang="en-US" sz="2400" dirty="0"/>
                    </a:p>
                  </a:txBody>
                  <a:tcPr/>
                </a:tc>
                <a:tc>
                  <a:txBody>
                    <a:bodyPr/>
                    <a:lstStyle/>
                    <a:p>
                      <a:r>
                        <a:rPr lang="en-US" sz="2400" dirty="0" smtClean="0"/>
                        <a:t>Stack overflow in Lynx web browser</a:t>
                      </a:r>
                      <a:endParaRPr lang="en-US" sz="2400" dirty="0"/>
                    </a:p>
                  </a:txBody>
                  <a:tcPr/>
                </a:tc>
              </a:tr>
              <a:tr h="370840">
                <a:tc>
                  <a:txBody>
                    <a:bodyPr/>
                    <a:lstStyle/>
                    <a:p>
                      <a:r>
                        <a:rPr lang="en-US" sz="2400" dirty="0" err="1" smtClean="0"/>
                        <a:t>ProFTPD</a:t>
                      </a:r>
                      <a:endParaRPr lang="en-US" sz="2400" dirty="0"/>
                    </a:p>
                  </a:txBody>
                  <a:tcPr/>
                </a:tc>
                <a:tc>
                  <a:txBody>
                    <a:bodyPr/>
                    <a:lstStyle/>
                    <a:p>
                      <a:r>
                        <a:rPr lang="en-US" sz="2400" dirty="0" smtClean="0"/>
                        <a:t>Heap smashing attack on </a:t>
                      </a:r>
                      <a:r>
                        <a:rPr lang="en-US" sz="2400" dirty="0" err="1" smtClean="0"/>
                        <a:t>ProFTPD</a:t>
                      </a:r>
                      <a:r>
                        <a:rPr lang="en-US" sz="2400" dirty="0" smtClean="0"/>
                        <a:t> Server</a:t>
                      </a:r>
                      <a:endParaRPr lang="en-US" sz="2400" dirty="0"/>
                    </a:p>
                  </a:txBody>
                  <a:tcPr/>
                </a:tc>
              </a:tr>
              <a:tr h="370840">
                <a:tc>
                  <a:txBody>
                    <a:bodyPr/>
                    <a:lstStyle/>
                    <a:p>
                      <a:r>
                        <a:rPr lang="en-US" sz="2400" dirty="0" smtClean="0"/>
                        <a:t>Squid</a:t>
                      </a:r>
                      <a:endParaRPr lang="en-US" sz="2400" dirty="0"/>
                    </a:p>
                  </a:txBody>
                  <a:tcPr/>
                </a:tc>
                <a:tc>
                  <a:txBody>
                    <a:bodyPr/>
                    <a:lstStyle/>
                    <a:p>
                      <a:r>
                        <a:rPr lang="en-US" sz="2400" dirty="0" smtClean="0"/>
                        <a:t>Heap smashing attack on Squid proxy server</a:t>
                      </a:r>
                      <a:endParaRPr lang="en-US" sz="2400" dirty="0"/>
                    </a:p>
                  </a:txBody>
                  <a:tcPr/>
                </a:tc>
              </a:tr>
            </a:tbl>
          </a:graphicData>
        </a:graphic>
      </p:graphicFrame>
    </p:spTree>
    <p:extLst>
      <p:ext uri="{BB962C8B-B14F-4D97-AF65-F5344CB8AC3E}">
        <p14:creationId xmlns:p14="http://schemas.microsoft.com/office/powerpoint/2010/main" val="1006699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bwMode="auto">
          <a:xfrm>
            <a:off x="457200" y="1066800"/>
            <a:ext cx="8229600" cy="5064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lgn="ctr">
              <a:buNone/>
            </a:pPr>
            <a:r>
              <a:rPr lang="en-US" dirty="0" err="1" smtClean="0"/>
              <a:t>ssh_receive</a:t>
            </a:r>
            <a:endParaRPr lang="en-US" dirty="0" smtClean="0"/>
          </a:p>
        </p:txBody>
      </p:sp>
      <p:sp>
        <p:nvSpPr>
          <p:cNvPr id="2" name="Title 1"/>
          <p:cNvSpPr>
            <a:spLocks noGrp="1"/>
          </p:cNvSpPr>
          <p:nvPr>
            <p:ph type="title"/>
          </p:nvPr>
        </p:nvSpPr>
        <p:spPr/>
        <p:txBody>
          <a:bodyPr/>
          <a:lstStyle/>
          <a:p>
            <a:r>
              <a:rPr lang="en-US" dirty="0" smtClean="0"/>
              <a:t>Performance of Dataflow Sampling</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17</a:t>
            </a:fld>
            <a:endParaRPr lang="en-US" altLang="en-US" dirty="0"/>
          </a:p>
        </p:txBody>
      </p:sp>
      <p:graphicFrame>
        <p:nvGraphicFramePr>
          <p:cNvPr id="8" name="Chart 7"/>
          <p:cNvGraphicFramePr>
            <a:graphicFrameLocks/>
          </p:cNvGraphicFramePr>
          <p:nvPr>
            <p:extLst>
              <p:ext uri="{D42A27DB-BD31-4B8C-83A1-F6EECF244321}">
                <p14:modId xmlns:p14="http://schemas.microsoft.com/office/powerpoint/2010/main" val="3510023216"/>
              </p:ext>
            </p:extLst>
          </p:nvPr>
        </p:nvGraphicFramePr>
        <p:xfrm>
          <a:off x="457200" y="16002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477000" y="2173069"/>
            <a:ext cx="1800664" cy="646331"/>
          </a:xfrm>
          <a:prstGeom prst="rect">
            <a:avLst/>
          </a:prstGeom>
          <a:ln w="1905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dirty="0" smtClean="0"/>
              <a:t>Throughput with no analysis</a:t>
            </a:r>
          </a:p>
        </p:txBody>
      </p:sp>
    </p:spTree>
    <p:extLst>
      <p:ext uri="{BB962C8B-B14F-4D97-AF65-F5344CB8AC3E}">
        <p14:creationId xmlns:p14="http://schemas.microsoft.com/office/powerpoint/2010/main" val="19045764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at Very Low Overhead</a:t>
            </a:r>
            <a:endParaRPr lang="en-US" dirty="0"/>
          </a:p>
        </p:txBody>
      </p:sp>
      <p:sp>
        <p:nvSpPr>
          <p:cNvPr id="3" name="Content Placeholder 2"/>
          <p:cNvSpPr>
            <a:spLocks noGrp="1"/>
          </p:cNvSpPr>
          <p:nvPr>
            <p:ph idx="1"/>
          </p:nvPr>
        </p:nvSpPr>
        <p:spPr/>
        <p:txBody>
          <a:bodyPr/>
          <a:lstStyle/>
          <a:p>
            <a:r>
              <a:rPr lang="en-US" dirty="0" smtClean="0"/>
              <a:t>Max time in analysis: 1% every 10 seconds</a:t>
            </a:r>
          </a:p>
          <a:p>
            <a:r>
              <a:rPr lang="en-US" dirty="0" smtClean="0"/>
              <a:t>Always stop analysis after threshold</a:t>
            </a:r>
          </a:p>
          <a:p>
            <a:pPr lvl="1"/>
            <a:r>
              <a:rPr lang="en-US" dirty="0" smtClean="0"/>
              <a:t>Lowest probability of detecting exploits</a:t>
            </a:r>
          </a:p>
          <a:p>
            <a:endParaRPr lang="en-US" dirty="0"/>
          </a:p>
          <a:p>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18</a:t>
            </a:fld>
            <a:endParaRPr lang="en-US" altLang="en-US" dirty="0"/>
          </a:p>
        </p:txBody>
      </p:sp>
      <p:graphicFrame>
        <p:nvGraphicFramePr>
          <p:cNvPr id="5" name="Table 4"/>
          <p:cNvGraphicFramePr>
            <a:graphicFrameLocks noGrp="1"/>
          </p:cNvGraphicFramePr>
          <p:nvPr>
            <p:extLst>
              <p:ext uri="{D42A27DB-BD31-4B8C-83A1-F6EECF244321}">
                <p14:modId xmlns:p14="http://schemas.microsoft.com/office/powerpoint/2010/main" val="541424929"/>
              </p:ext>
            </p:extLst>
          </p:nvPr>
        </p:nvGraphicFramePr>
        <p:xfrm>
          <a:off x="1143000" y="2971800"/>
          <a:ext cx="6705600" cy="2743200"/>
        </p:xfrm>
        <a:graphic>
          <a:graphicData uri="http://schemas.openxmlformats.org/drawingml/2006/table">
            <a:tbl>
              <a:tblPr firstRow="1" bandRow="1">
                <a:tableStyleId>{0E3FDE45-AF77-4B5C-9715-49D594BDF05E}</a:tableStyleId>
              </a:tblPr>
              <a:tblGrid>
                <a:gridCol w="1752600"/>
                <a:gridCol w="4953000"/>
              </a:tblGrid>
              <a:tr h="370840">
                <a:tc>
                  <a:txBody>
                    <a:bodyPr/>
                    <a:lstStyle/>
                    <a:p>
                      <a:r>
                        <a:rPr lang="en-US" sz="2400" dirty="0" smtClean="0"/>
                        <a:t>Name</a:t>
                      </a:r>
                      <a:endParaRPr lang="en-US" sz="2400" dirty="0"/>
                    </a:p>
                  </a:txBody>
                  <a:tcPr/>
                </a:tc>
                <a:tc>
                  <a:txBody>
                    <a:bodyPr/>
                    <a:lstStyle/>
                    <a:p>
                      <a:r>
                        <a:rPr lang="en-US" sz="2400" dirty="0" smtClean="0"/>
                        <a:t>Chance of Detecting Exploit</a:t>
                      </a:r>
                      <a:endParaRPr lang="en-US" sz="2400" dirty="0"/>
                    </a:p>
                  </a:txBody>
                  <a:tcPr/>
                </a:tc>
              </a:tr>
              <a:tr h="370840">
                <a:tc>
                  <a:txBody>
                    <a:bodyPr/>
                    <a:lstStyle/>
                    <a:p>
                      <a:r>
                        <a:rPr lang="en-US" sz="2400" dirty="0" smtClean="0"/>
                        <a:t>Apache</a:t>
                      </a:r>
                    </a:p>
                  </a:txBody>
                  <a:tcPr/>
                </a:tc>
                <a:tc>
                  <a:txBody>
                    <a:bodyPr/>
                    <a:lstStyle/>
                    <a:p>
                      <a:pPr algn="ctr"/>
                      <a:r>
                        <a:rPr lang="en-US" sz="2400" dirty="0" smtClean="0"/>
                        <a:t>100%</a:t>
                      </a:r>
                      <a:endParaRPr lang="en-US" sz="2400" dirty="0"/>
                    </a:p>
                  </a:txBody>
                  <a:tcPr/>
                </a:tc>
              </a:tr>
              <a:tr h="370840">
                <a:tc>
                  <a:txBody>
                    <a:bodyPr/>
                    <a:lstStyle/>
                    <a:p>
                      <a:r>
                        <a:rPr lang="en-US" sz="2400" dirty="0" err="1" smtClean="0"/>
                        <a:t>Eggdrop</a:t>
                      </a:r>
                      <a:endParaRPr lang="en-US" sz="2400" dirty="0"/>
                    </a:p>
                  </a:txBody>
                  <a:tcPr/>
                </a:tc>
                <a:tc>
                  <a:txBody>
                    <a:bodyPr/>
                    <a:lstStyle/>
                    <a:p>
                      <a:pPr algn="ctr"/>
                      <a:r>
                        <a:rPr lang="en-US" sz="2400" dirty="0" smtClean="0"/>
                        <a:t>100%</a:t>
                      </a:r>
                      <a:endParaRPr lang="en-US" sz="2400" dirty="0"/>
                    </a:p>
                  </a:txBody>
                  <a:tcPr/>
                </a:tc>
              </a:tr>
              <a:tr h="370840">
                <a:tc>
                  <a:txBody>
                    <a:bodyPr/>
                    <a:lstStyle/>
                    <a:p>
                      <a:r>
                        <a:rPr lang="en-US" sz="2400" dirty="0" smtClean="0"/>
                        <a:t>Lynx</a:t>
                      </a:r>
                      <a:endParaRPr lang="en-US" sz="2400" dirty="0"/>
                    </a:p>
                  </a:txBody>
                  <a:tcPr/>
                </a:tc>
                <a:tc>
                  <a:txBody>
                    <a:bodyPr/>
                    <a:lstStyle/>
                    <a:p>
                      <a:pPr algn="ctr"/>
                      <a:r>
                        <a:rPr lang="en-US" sz="2400" dirty="0" smtClean="0"/>
                        <a:t>100%</a:t>
                      </a:r>
                      <a:endParaRPr lang="en-US" sz="2400" dirty="0"/>
                    </a:p>
                  </a:txBody>
                  <a:tcPr/>
                </a:tc>
              </a:tr>
              <a:tr h="370840">
                <a:tc>
                  <a:txBody>
                    <a:bodyPr/>
                    <a:lstStyle/>
                    <a:p>
                      <a:r>
                        <a:rPr lang="en-US" sz="2400" dirty="0" err="1" smtClean="0"/>
                        <a:t>ProFTPD</a:t>
                      </a:r>
                      <a:endParaRPr lang="en-US" sz="2400" dirty="0"/>
                    </a:p>
                  </a:txBody>
                  <a:tcPr/>
                </a:tc>
                <a:tc>
                  <a:txBody>
                    <a:bodyPr/>
                    <a:lstStyle/>
                    <a:p>
                      <a:pPr algn="ctr"/>
                      <a:r>
                        <a:rPr lang="en-US" sz="2400" dirty="0" smtClean="0"/>
                        <a:t>100%</a:t>
                      </a:r>
                      <a:endParaRPr lang="en-US" sz="2400" dirty="0"/>
                    </a:p>
                  </a:txBody>
                  <a:tcPr/>
                </a:tc>
              </a:tr>
              <a:tr h="370840">
                <a:tc>
                  <a:txBody>
                    <a:bodyPr/>
                    <a:lstStyle/>
                    <a:p>
                      <a:r>
                        <a:rPr lang="en-US" sz="2400" dirty="0" smtClean="0"/>
                        <a:t>Squid</a:t>
                      </a:r>
                      <a:endParaRPr lang="en-US" sz="2400" dirty="0"/>
                    </a:p>
                  </a:txBody>
                  <a:tcPr/>
                </a:tc>
                <a:tc>
                  <a:txBody>
                    <a:bodyPr/>
                    <a:lstStyle/>
                    <a:p>
                      <a:pPr algn="ctr"/>
                      <a:r>
                        <a:rPr lang="en-US" sz="2400" dirty="0" smtClean="0"/>
                        <a:t>100%</a:t>
                      </a:r>
                      <a:endParaRPr lang="en-US" sz="2400" dirty="0"/>
                    </a:p>
                  </a:txBody>
                  <a:tcPr/>
                </a:tc>
              </a:tr>
            </a:tbl>
          </a:graphicData>
        </a:graphic>
      </p:graphicFrame>
    </p:spTree>
    <p:extLst>
      <p:ext uri="{BB962C8B-B14F-4D97-AF65-F5344CB8AC3E}">
        <p14:creationId xmlns:p14="http://schemas.microsoft.com/office/powerpoint/2010/main" val="28448176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with Background Tasks</a:t>
            </a:r>
            <a:endParaRPr lang="en-US" dirty="0"/>
          </a:p>
        </p:txBody>
      </p:sp>
      <p:sp>
        <p:nvSpPr>
          <p:cNvPr id="3" name="Content Placeholder 2"/>
          <p:cNvSpPr>
            <a:spLocks noGrp="1"/>
          </p:cNvSpPr>
          <p:nvPr>
            <p:ph idx="1"/>
          </p:nvPr>
        </p:nvSpPr>
        <p:spPr/>
        <p:txBody>
          <a:bodyPr/>
          <a:lstStyle/>
          <a:p>
            <a:pPr marL="0" indent="0" algn="ctr">
              <a:buNone/>
            </a:pPr>
            <a:r>
              <a:rPr lang="en-US" sz="2400" i="1" dirty="0" err="1" smtClean="0"/>
              <a:t>ssh_receive</a:t>
            </a:r>
            <a:r>
              <a:rPr lang="en-US" sz="2400" dirty="0" smtClean="0"/>
              <a:t> running in background</a:t>
            </a:r>
            <a:endParaRPr lang="en-US" sz="2400"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19</a:t>
            </a:fld>
            <a:endParaRPr lang="en-US" altLang="en-US" dirty="0"/>
          </a:p>
        </p:txBody>
      </p:sp>
      <p:graphicFrame>
        <p:nvGraphicFramePr>
          <p:cNvPr id="5" name="Chart 4"/>
          <p:cNvGraphicFramePr>
            <a:graphicFrameLocks/>
          </p:cNvGraphicFramePr>
          <p:nvPr>
            <p:extLst>
              <p:ext uri="{D42A27DB-BD31-4B8C-83A1-F6EECF244321}">
                <p14:modId xmlns:p14="http://schemas.microsoft.com/office/powerpoint/2010/main" val="2362343031"/>
              </p:ext>
            </p:extLst>
          </p:nvPr>
        </p:nvGraphicFramePr>
        <p:xfrm>
          <a:off x="457200" y="1600200"/>
          <a:ext cx="8229600" cy="4572000"/>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Straight Connector 7"/>
          <p:cNvCxnSpPr/>
          <p:nvPr/>
        </p:nvCxnSpPr>
        <p:spPr>
          <a:xfrm flipV="1">
            <a:off x="1447800" y="2362200"/>
            <a:ext cx="7239000" cy="2667000"/>
          </a:xfrm>
          <a:prstGeom prst="line">
            <a:avLst/>
          </a:prstGeom>
          <a:ln w="38100" cap="rnd"/>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6181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799"/>
            <a:ext cx="8305800" cy="1981201"/>
          </a:xfrm>
        </p:spPr>
        <p:txBody>
          <a:bodyPr/>
          <a:lstStyle/>
          <a:p>
            <a:pPr>
              <a:lnSpc>
                <a:spcPct val="150000"/>
              </a:lnSpc>
              <a:spcBef>
                <a:spcPts val="0"/>
              </a:spcBef>
            </a:pPr>
            <a:r>
              <a:rPr lang="en-US" sz="2500" dirty="0" smtClean="0"/>
              <a:t>NIST: SW errors cost U.S. ~$60 billion/year as of 2002</a:t>
            </a:r>
          </a:p>
          <a:p>
            <a:pPr>
              <a:lnSpc>
                <a:spcPct val="150000"/>
              </a:lnSpc>
              <a:spcBef>
                <a:spcPts val="0"/>
              </a:spcBef>
            </a:pPr>
            <a:r>
              <a:rPr lang="en-US" sz="2500" dirty="0" smtClean="0"/>
              <a:t>FBI CCS: Security Issues $67 billion/year as of 2005</a:t>
            </a:r>
          </a:p>
          <a:p>
            <a:pPr lvl="1">
              <a:lnSpc>
                <a:spcPct val="150000"/>
              </a:lnSpc>
              <a:spcBef>
                <a:spcPts val="0"/>
              </a:spcBef>
            </a:pPr>
            <a:r>
              <a:rPr lang="en-US" sz="2100" dirty="0" smtClean="0"/>
              <a:t>&gt;⅓ from viruses, network intrusion, etc.</a:t>
            </a:r>
          </a:p>
        </p:txBody>
      </p:sp>
      <p:sp>
        <p:nvSpPr>
          <p:cNvPr id="2" name="Title 1"/>
          <p:cNvSpPr>
            <a:spLocks noGrp="1"/>
          </p:cNvSpPr>
          <p:nvPr>
            <p:ph type="title"/>
          </p:nvPr>
        </p:nvSpPr>
        <p:spPr/>
        <p:txBody>
          <a:bodyPr/>
          <a:lstStyle/>
          <a:p>
            <a:r>
              <a:rPr lang="en-US" dirty="0" smtClean="0"/>
              <a:t>Software Errors Abound</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2</a:t>
            </a:fld>
            <a:endParaRPr lang="en-US" altLang="en-US" dirty="0"/>
          </a:p>
        </p:txBody>
      </p:sp>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5853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500" fill="hold"/>
                                        <p:tgtEl>
                                          <p:spTgt spid="28"/>
                                        </p:tgtEl>
                                      </p:cBhvr>
                                      <p:by x="45000" y="45000"/>
                                    </p:animScale>
                                  </p:childTnLst>
                                </p:cTn>
                              </p:par>
                              <p:par>
                                <p:cTn id="11" presetID="42" presetClass="path" presetSubtype="0" accel="50000" decel="50000" fill="hold" nodeType="withEffect">
                                  <p:stCondLst>
                                    <p:cond delay="0"/>
                                  </p:stCondLst>
                                  <p:childTnLst>
                                    <p:animMotion origin="layout" path="M 0 -3.01874E-6 L 0 0.14435 " pathEditMode="relative" rAng="0" ptsTypes="AA">
                                      <p:cBhvr>
                                        <p:cTn id="12" dur="500" fill="hold"/>
                                        <p:tgtEl>
                                          <p:spTgt spid="28"/>
                                        </p:tgtEl>
                                        <p:attrNameLst>
                                          <p:attrName>ppt_x</p:attrName>
                                          <p:attrName>ppt_y</p:attrName>
                                        </p:attrNameLst>
                                      </p:cBhvr>
                                      <p:rCtr x="0" y="7217"/>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&amp; Future Work</a:t>
            </a:r>
            <a:endParaRPr lang="en-US" dirty="0"/>
          </a:p>
        </p:txBody>
      </p:sp>
      <p:sp>
        <p:nvSpPr>
          <p:cNvPr id="3" name="Content Placeholder 2"/>
          <p:cNvSpPr>
            <a:spLocks noGrp="1"/>
          </p:cNvSpPr>
          <p:nvPr>
            <p:ph idx="1"/>
          </p:nvPr>
        </p:nvSpPr>
        <p:spPr/>
        <p:txBody>
          <a:bodyPr/>
          <a:lstStyle/>
          <a:p>
            <a:pPr marL="0" indent="0" algn="ctr">
              <a:buNone/>
            </a:pPr>
            <a:r>
              <a:rPr lang="en-US" dirty="0" smtClean="0"/>
              <a:t>Dynamic dataflow sampling gives users a</a:t>
            </a:r>
            <a:br>
              <a:rPr lang="en-US" dirty="0" smtClean="0"/>
            </a:br>
            <a:r>
              <a:rPr lang="en-US" dirty="0" smtClean="0"/>
              <a:t>knob to control accuracy vs. performance</a:t>
            </a:r>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r>
              <a:rPr lang="en-US" dirty="0" smtClean="0"/>
              <a:t>Better </a:t>
            </a:r>
            <a:r>
              <a:rPr lang="en-US" dirty="0"/>
              <a:t>methods of </a:t>
            </a:r>
            <a:r>
              <a:rPr lang="en-US" dirty="0" smtClean="0"/>
              <a:t>sample choices</a:t>
            </a:r>
            <a:endParaRPr lang="en-US" dirty="0"/>
          </a:p>
          <a:p>
            <a:r>
              <a:rPr lang="en-US" dirty="0" smtClean="0"/>
              <a:t>Combine </a:t>
            </a:r>
            <a:r>
              <a:rPr lang="en-US" dirty="0"/>
              <a:t>static </a:t>
            </a:r>
            <a:r>
              <a:rPr lang="en-US" dirty="0" smtClean="0"/>
              <a:t>information</a:t>
            </a:r>
            <a:endParaRPr lang="en-US" dirty="0"/>
          </a:p>
          <a:p>
            <a:r>
              <a:rPr lang="en-US" dirty="0" smtClean="0"/>
              <a:t>New </a:t>
            </a:r>
            <a:r>
              <a:rPr lang="en-US" dirty="0"/>
              <a:t>types of sampling analysis</a:t>
            </a:r>
          </a:p>
          <a:p>
            <a:pPr marL="0" indent="0">
              <a:buNone/>
            </a:pPr>
            <a:endParaRPr lang="en-US" dirty="0" smtClean="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20</a:t>
            </a:fld>
            <a:endParaRPr lang="en-US" alt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2158285"/>
            <a:ext cx="2743200" cy="209603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2158285"/>
            <a:ext cx="2743200" cy="2096037"/>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24200" y="2158285"/>
            <a:ext cx="2743200" cy="2096036"/>
          </a:xfrm>
          <a:prstGeom prst="rect">
            <a:avLst/>
          </a:prstGeom>
        </p:spPr>
      </p:pic>
    </p:spTree>
    <p:extLst>
      <p:ext uri="{BB962C8B-B14F-4D97-AF65-F5344CB8AC3E}">
        <p14:creationId xmlns:p14="http://schemas.microsoft.com/office/powerpoint/2010/main" val="118491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 1.48114E-6 L 0.24167 0.0037 " pathEditMode="relative" rAng="0" ptsTypes="AA">
                                      <p:cBhvr>
                                        <p:cTn id="6" dur="1500" fill="hold"/>
                                        <p:tgtEl>
                                          <p:spTgt spid="7"/>
                                        </p:tgtEl>
                                        <p:attrNameLst>
                                          <p:attrName>ppt_x</p:attrName>
                                          <p:attrName>ppt_y</p:attrName>
                                        </p:attrNameLst>
                                      </p:cBhvr>
                                      <p:rCtr x="12083" y="185"/>
                                    </p:animMotion>
                                  </p:childTnLst>
                                </p:cTn>
                              </p:par>
                              <p:par>
                                <p:cTn id="7" presetID="42" presetClass="path" presetSubtype="0" accel="50000" decel="50000" fill="hold" nodeType="withEffect">
                                  <p:stCondLst>
                                    <p:cond delay="0"/>
                                  </p:stCondLst>
                                  <p:childTnLst>
                                    <p:animMotion origin="layout" path="M 3.33333E-6 1.48114E-6 L -0.25 0.0037 " pathEditMode="relative" rAng="0" ptsTypes="AA">
                                      <p:cBhvr>
                                        <p:cTn id="8" dur="1500" fill="hold"/>
                                        <p:tgtEl>
                                          <p:spTgt spid="5"/>
                                        </p:tgtEl>
                                        <p:attrNameLst>
                                          <p:attrName>ppt_x</p:attrName>
                                          <p:attrName>ppt_y</p:attrName>
                                        </p:attrNameLst>
                                      </p:cBhvr>
                                      <p:rCtr x="-12500" y="185"/>
                                    </p:animMotion>
                                  </p:childTnLst>
                                </p:cTn>
                              </p:par>
                              <p:par>
                                <p:cTn id="9" presetID="10" presetClass="exit" presetSubtype="0" fill="hold" nodeType="withEffect">
                                  <p:stCondLst>
                                    <p:cond delay="500"/>
                                  </p:stCondLst>
                                  <p:childTnLst>
                                    <p:animEffect transition="out" filter="fade">
                                      <p:cBhvr>
                                        <p:cTn id="10" dur="1750"/>
                                        <p:tgtEl>
                                          <p:spTgt spid="7"/>
                                        </p:tgtEl>
                                      </p:cBhvr>
                                    </p:animEffect>
                                    <p:set>
                                      <p:cBhvr>
                                        <p:cTn id="11" dur="1" fill="hold">
                                          <p:stCondLst>
                                            <p:cond delay="1749"/>
                                          </p:stCondLst>
                                        </p:cTn>
                                        <p:tgtEl>
                                          <p:spTgt spid="7"/>
                                        </p:tgtEl>
                                        <p:attrNameLst>
                                          <p:attrName>style.visibility</p:attrName>
                                        </p:attrNameLst>
                                      </p:cBhvr>
                                      <p:to>
                                        <p:strVal val="hidden"/>
                                      </p:to>
                                    </p:set>
                                  </p:childTnLst>
                                </p:cTn>
                              </p:par>
                              <p:par>
                                <p:cTn id="12" presetID="10" presetClass="exit" presetSubtype="0" fill="hold" nodeType="withEffect">
                                  <p:stCondLst>
                                    <p:cond delay="500"/>
                                  </p:stCondLst>
                                  <p:childTnLst>
                                    <p:animEffect transition="out" filter="fade">
                                      <p:cBhvr>
                                        <p:cTn id="13" dur="1750"/>
                                        <p:tgtEl>
                                          <p:spTgt spid="5"/>
                                        </p:tgtEl>
                                      </p:cBhvr>
                                    </p:animEffect>
                                    <p:set>
                                      <p:cBhvr>
                                        <p:cTn id="14" dur="1" fill="hold">
                                          <p:stCondLst>
                                            <p:cond delay="1749"/>
                                          </p:stCondLst>
                                        </p:cTn>
                                        <p:tgtEl>
                                          <p:spTgt spid="5"/>
                                        </p:tgtEl>
                                        <p:attrNameLst>
                                          <p:attrName>style.visibility</p:attrName>
                                        </p:attrNameLst>
                                      </p:cBhvr>
                                      <p:to>
                                        <p:strVal val="hidden"/>
                                      </p:to>
                                    </p:set>
                                  </p:childTnLst>
                                </p:cTn>
                              </p:par>
                              <p:par>
                                <p:cTn id="15" presetID="10" presetClass="entr" presetSubtype="0" fill="hold" nodeType="withEffect">
                                  <p:stCondLst>
                                    <p:cond delay="125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21</a:t>
            </a:fld>
            <a:endParaRPr lang="en-US" altLang="en-US" dirty="0"/>
          </a:p>
        </p:txBody>
      </p:sp>
      <p:sp>
        <p:nvSpPr>
          <p:cNvPr id="5" name="Content Placeholder 4"/>
          <p:cNvSpPr txBox="1">
            <a:spLocks noGrp="1"/>
          </p:cNvSpPr>
          <p:nvPr>
            <p:ph idx="1"/>
          </p:nvPr>
        </p:nvSpPr>
        <p:spPr>
          <a:xfrm>
            <a:off x="457200" y="1066800"/>
            <a:ext cx="8229600" cy="307777"/>
          </a:xfrm>
          <a:prstGeom prst="rect">
            <a:avLst/>
          </a:prstGeom>
          <a:noFill/>
        </p:spPr>
        <p:txBody>
          <a:bodyPr wrap="square" rtlCol="0">
            <a:spAutoFit/>
          </a:bodyPr>
          <a:lstStyle/>
          <a:p>
            <a:pPr marL="0" indent="0">
              <a:buNone/>
            </a:pPr>
            <a:endParaRPr lang="en-US" sz="1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22</a:t>
            </a:fld>
            <a:endParaRPr lang="en-US" altLang="en-US" dirty="0"/>
          </a:p>
        </p:txBody>
      </p:sp>
      <p:sp>
        <p:nvSpPr>
          <p:cNvPr id="6" name="Content Placeholder 2"/>
          <p:cNvSpPr>
            <a:spLocks noGrp="1"/>
          </p:cNvSpPr>
          <p:nvPr>
            <p:ph idx="1"/>
          </p:nvPr>
        </p:nvSpPr>
        <p:spPr>
          <a:xfrm>
            <a:off x="457200" y="1524000"/>
            <a:ext cx="8305800" cy="4419600"/>
          </a:xfrm>
        </p:spPr>
        <p:txBody>
          <a:bodyPr/>
          <a:lstStyle/>
          <a:p>
            <a:pPr>
              <a:lnSpc>
                <a:spcPct val="150000"/>
              </a:lnSpc>
              <a:spcBef>
                <a:spcPts val="0"/>
              </a:spcBef>
            </a:pPr>
            <a:r>
              <a:rPr lang="en-US" sz="3200" dirty="0"/>
              <a:t>Software Errors and Security</a:t>
            </a:r>
          </a:p>
          <a:p>
            <a:pPr>
              <a:lnSpc>
                <a:spcPct val="150000"/>
              </a:lnSpc>
              <a:spcBef>
                <a:spcPts val="0"/>
              </a:spcBef>
            </a:pPr>
            <a:r>
              <a:rPr lang="en-US" sz="3200" dirty="0"/>
              <a:t>Dynamic Dataflow Analysis</a:t>
            </a:r>
          </a:p>
          <a:p>
            <a:pPr>
              <a:lnSpc>
                <a:spcPct val="150000"/>
              </a:lnSpc>
              <a:spcBef>
                <a:spcPts val="0"/>
              </a:spcBef>
            </a:pPr>
            <a:r>
              <a:rPr lang="en-US" sz="3200" dirty="0"/>
              <a:t>Sampling and Distributed Analysis</a:t>
            </a:r>
          </a:p>
          <a:p>
            <a:pPr>
              <a:lnSpc>
                <a:spcPct val="150000"/>
              </a:lnSpc>
              <a:spcBef>
                <a:spcPts val="0"/>
              </a:spcBef>
            </a:pPr>
            <a:r>
              <a:rPr lang="en-US" sz="3200" dirty="0"/>
              <a:t>Prototype System</a:t>
            </a:r>
          </a:p>
          <a:p>
            <a:pPr>
              <a:lnSpc>
                <a:spcPct val="150000"/>
              </a:lnSpc>
              <a:spcBef>
                <a:spcPts val="0"/>
              </a:spcBef>
            </a:pPr>
            <a:r>
              <a:rPr lang="en-US" sz="3200" dirty="0"/>
              <a:t>Performance and Accuracy</a:t>
            </a:r>
          </a:p>
        </p:txBody>
      </p:sp>
    </p:spTree>
    <p:extLst>
      <p:ext uri="{BB962C8B-B14F-4D97-AF65-F5344CB8AC3E}">
        <p14:creationId xmlns:p14="http://schemas.microsoft.com/office/powerpoint/2010/main" val="23805301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394143"/>
            <a:ext cx="2419350" cy="483869"/>
          </a:xfrm>
          <a:prstGeom prst="rect">
            <a:avLst/>
          </a:prstGeom>
        </p:spPr>
      </p:pic>
      <p:sp>
        <p:nvSpPr>
          <p:cNvPr id="2" name="Title 1"/>
          <p:cNvSpPr>
            <a:spLocks noGrp="1"/>
          </p:cNvSpPr>
          <p:nvPr>
            <p:ph type="title"/>
          </p:nvPr>
        </p:nvSpPr>
        <p:spPr/>
        <p:txBody>
          <a:bodyPr/>
          <a:lstStyle/>
          <a:p>
            <a:r>
              <a:rPr lang="en-US" dirty="0" smtClean="0"/>
              <a:t>Detecting Security Errors</a:t>
            </a:r>
            <a:endParaRPr lang="en-US" dirty="0"/>
          </a:p>
        </p:txBody>
      </p:sp>
      <p:sp>
        <p:nvSpPr>
          <p:cNvPr id="3" name="Content Placeholder 2"/>
          <p:cNvSpPr>
            <a:spLocks noGrp="1"/>
          </p:cNvSpPr>
          <p:nvPr>
            <p:ph idx="1"/>
          </p:nvPr>
        </p:nvSpPr>
        <p:spPr/>
        <p:txBody>
          <a:bodyPr/>
          <a:lstStyle/>
          <a:p>
            <a:r>
              <a:rPr lang="en-US" dirty="0" smtClean="0"/>
              <a:t>Static Analysis</a:t>
            </a:r>
          </a:p>
          <a:p>
            <a:pPr lvl="1"/>
            <a:r>
              <a:rPr lang="en-US" dirty="0" smtClean="0"/>
              <a:t>Analyze source, formal reasoning</a:t>
            </a:r>
          </a:p>
          <a:p>
            <a:pPr lvl="1">
              <a:buClr>
                <a:srgbClr val="008000"/>
              </a:buClr>
              <a:buSzPct val="100000"/>
              <a:buFont typeface="Arial" pitchFamily="34" charset="0"/>
              <a:buChar char="+"/>
            </a:pPr>
            <a:r>
              <a:rPr lang="en-US" dirty="0" smtClean="0"/>
              <a:t>Find all reachable, defined errors</a:t>
            </a:r>
          </a:p>
          <a:p>
            <a:pPr lvl="1">
              <a:buClr>
                <a:srgbClr val="FF0000"/>
              </a:buClr>
              <a:buSzPct val="100000"/>
              <a:buFont typeface="Arial" pitchFamily="34" charset="0"/>
              <a:buChar char="–"/>
            </a:pPr>
            <a:r>
              <a:rPr lang="en-US" dirty="0" smtClean="0"/>
              <a:t>Intractable, requires expert input,</a:t>
            </a:r>
            <a:br>
              <a:rPr lang="en-US" dirty="0" smtClean="0"/>
            </a:br>
            <a:r>
              <a:rPr lang="en-US" b="1" dirty="0" smtClean="0"/>
              <a:t>no system state</a:t>
            </a:r>
            <a:endParaRPr lang="en-US" dirty="0" smtClean="0"/>
          </a:p>
          <a:p>
            <a:r>
              <a:rPr lang="en-US" dirty="0" smtClean="0"/>
              <a:t>Dynamic </a:t>
            </a:r>
            <a:r>
              <a:rPr lang="en-US" dirty="0"/>
              <a:t>Analysis</a:t>
            </a:r>
          </a:p>
          <a:p>
            <a:pPr lvl="1"/>
            <a:r>
              <a:rPr lang="en-US" dirty="0" smtClean="0"/>
              <a:t>Observe and test runtime state</a:t>
            </a:r>
          </a:p>
          <a:p>
            <a:pPr lvl="1">
              <a:buClr>
                <a:srgbClr val="008000"/>
              </a:buClr>
              <a:buSzPct val="100000"/>
              <a:buFont typeface="Arial" pitchFamily="34" charset="0"/>
              <a:buChar char="+"/>
            </a:pPr>
            <a:r>
              <a:rPr lang="en-US" dirty="0" smtClean="0"/>
              <a:t>Find deep errors as they happen</a:t>
            </a:r>
            <a:endParaRPr lang="en-US" dirty="0"/>
          </a:p>
          <a:p>
            <a:pPr lvl="1">
              <a:buClr>
                <a:srgbClr val="FF0000"/>
              </a:buClr>
              <a:buSzPct val="100000"/>
              <a:buFont typeface="Arial" pitchFamily="34" charset="0"/>
              <a:buChar char="–"/>
            </a:pPr>
            <a:r>
              <a:rPr lang="en-US" dirty="0" smtClean="0"/>
              <a:t>Only along traversed path,</a:t>
            </a:r>
            <a:br>
              <a:rPr lang="en-US" dirty="0" smtClean="0"/>
            </a:br>
            <a:r>
              <a:rPr lang="en-US" b="1" dirty="0" smtClean="0"/>
              <a:t>very slow</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23</a:t>
            </a:fld>
            <a:endParaRPr lang="en-US" altLang="en-US" dirty="0"/>
          </a:p>
        </p:txBody>
      </p:sp>
      <p:pic>
        <p:nvPicPr>
          <p:cNvPr id="8" name="Picture 7" descr="CoverStatic.jpg"/>
          <p:cNvPicPr>
            <a:picLocks noChangeAspect="1"/>
          </p:cNvPicPr>
          <p:nvPr/>
        </p:nvPicPr>
        <p:blipFill>
          <a:blip r:embed="rId4"/>
          <a:stretch>
            <a:fillRect/>
          </a:stretch>
        </p:blipFill>
        <p:spPr>
          <a:xfrm>
            <a:off x="6705600" y="1981200"/>
            <a:ext cx="1371600" cy="1371600"/>
          </a:xfrm>
          <a:prstGeom prst="rect">
            <a:avLst/>
          </a:prstGeom>
          <a:ln>
            <a:solidFill>
              <a:schemeClr val="tx1"/>
            </a:solidFill>
          </a:ln>
        </p:spPr>
      </p:pic>
      <p:pic>
        <p:nvPicPr>
          <p:cNvPr id="11" name="Picture 10" descr="Klocwork.gif"/>
          <p:cNvPicPr>
            <a:picLocks noChangeAspect="1"/>
          </p:cNvPicPr>
          <p:nvPr/>
        </p:nvPicPr>
        <p:blipFill>
          <a:blip r:embed="rId5"/>
          <a:stretch>
            <a:fillRect/>
          </a:stretch>
        </p:blipFill>
        <p:spPr>
          <a:xfrm>
            <a:off x="6324600" y="990600"/>
            <a:ext cx="2190750" cy="257175"/>
          </a:xfrm>
          <a:prstGeom prst="rect">
            <a:avLst/>
          </a:prstGeom>
        </p:spPr>
      </p:pic>
      <p:grpSp>
        <p:nvGrpSpPr>
          <p:cNvPr id="13" name="Group 12"/>
          <p:cNvGrpSpPr/>
          <p:nvPr/>
        </p:nvGrpSpPr>
        <p:grpSpPr>
          <a:xfrm>
            <a:off x="6023498" y="3428780"/>
            <a:ext cx="3044302" cy="1320635"/>
            <a:chOff x="5871098" y="3263920"/>
            <a:chExt cx="3044302" cy="1320635"/>
          </a:xfrm>
        </p:grpSpPr>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71098" y="3263920"/>
              <a:ext cx="1536508" cy="1320635"/>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20162" y="3505200"/>
              <a:ext cx="1295238" cy="990476"/>
            </a:xfrm>
            <a:prstGeom prst="rect">
              <a:avLst/>
            </a:prstGeom>
          </p:spPr>
        </p:pic>
      </p:grpSp>
      <p:pic>
        <p:nvPicPr>
          <p:cNvPr id="14" name="Picture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43600" y="4813060"/>
            <a:ext cx="1359210" cy="1054340"/>
          </a:xfrm>
          <a:prstGeom prst="rect">
            <a:avLst/>
          </a:prstGeom>
        </p:spPr>
      </p:pic>
      <p:pic>
        <p:nvPicPr>
          <p:cNvPr id="15" name="Picture 1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372423" y="4997330"/>
            <a:ext cx="1542977" cy="806330"/>
          </a:xfrm>
          <a:prstGeom prst="rect">
            <a:avLst/>
          </a:prstGeom>
        </p:spPr>
      </p:pic>
    </p:spTree>
    <p:extLst>
      <p:ext uri="{BB962C8B-B14F-4D97-AF65-F5344CB8AC3E}">
        <p14:creationId xmlns:p14="http://schemas.microsoft.com/office/powerpoint/2010/main" val="371930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ight Arrow 19"/>
          <p:cNvSpPr/>
          <p:nvPr/>
        </p:nvSpPr>
        <p:spPr>
          <a:xfrm>
            <a:off x="4114800" y="5029200"/>
            <a:ext cx="609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Security Vulnerability Example</a:t>
            </a:r>
            <a:endParaRPr lang="en-US" dirty="0"/>
          </a:p>
        </p:txBody>
      </p:sp>
      <p:sp>
        <p:nvSpPr>
          <p:cNvPr id="3" name="Content Placeholder 2"/>
          <p:cNvSpPr>
            <a:spLocks noGrp="1"/>
          </p:cNvSpPr>
          <p:nvPr>
            <p:ph idx="1"/>
          </p:nvPr>
        </p:nvSpPr>
        <p:spPr>
          <a:xfrm>
            <a:off x="457200" y="1066801"/>
            <a:ext cx="8229600" cy="1066800"/>
          </a:xfrm>
        </p:spPr>
        <p:txBody>
          <a:bodyPr/>
          <a:lstStyle/>
          <a:p>
            <a:r>
              <a:rPr lang="en-US" dirty="0" smtClean="0"/>
              <a:t>Buffer overflows a large class of security vulnerabilities</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24</a:t>
            </a:fld>
            <a:endParaRPr lang="en-US" altLang="en-US" dirty="0"/>
          </a:p>
        </p:txBody>
      </p:sp>
      <p:sp>
        <p:nvSpPr>
          <p:cNvPr id="5" name="TextBox 4"/>
          <p:cNvSpPr txBox="1"/>
          <p:nvPr/>
        </p:nvSpPr>
        <p:spPr>
          <a:xfrm>
            <a:off x="457200" y="2215277"/>
            <a:ext cx="3962400" cy="2585323"/>
          </a:xfrm>
          <a:prstGeom prst="rect">
            <a:avLst/>
          </a:prstGeom>
          <a:noFill/>
        </p:spPr>
        <p:txBody>
          <a:bodyPr wrap="square" rtlCol="0">
            <a:spAutoFit/>
          </a:bodyPr>
          <a:lstStyle/>
          <a:p>
            <a:r>
              <a:rPr lang="en-US" dirty="0" smtClean="0"/>
              <a:t>void </a:t>
            </a:r>
            <a:r>
              <a:rPr lang="en-US" dirty="0" err="1" smtClean="0"/>
              <a:t>foo</a:t>
            </a:r>
            <a:r>
              <a:rPr lang="en-US" dirty="0" smtClean="0"/>
              <a:t>()</a:t>
            </a:r>
          </a:p>
          <a:p>
            <a:r>
              <a:rPr lang="en-US" dirty="0" smtClean="0"/>
              <a:t>{</a:t>
            </a:r>
          </a:p>
          <a:p>
            <a:r>
              <a:rPr lang="en-US" dirty="0" smtClean="0"/>
              <a:t>   </a:t>
            </a:r>
            <a:r>
              <a:rPr lang="en-US" dirty="0" err="1" smtClean="0"/>
              <a:t>int</a:t>
            </a:r>
            <a:r>
              <a:rPr lang="en-US" dirty="0" smtClean="0"/>
              <a:t> </a:t>
            </a:r>
            <a:r>
              <a:rPr lang="en-US" dirty="0" err="1" smtClean="0"/>
              <a:t>local_variables</a:t>
            </a:r>
            <a:r>
              <a:rPr lang="en-US" dirty="0" smtClean="0"/>
              <a:t>;</a:t>
            </a:r>
          </a:p>
          <a:p>
            <a:r>
              <a:rPr lang="en-US" dirty="0" smtClean="0"/>
              <a:t>   </a:t>
            </a:r>
            <a:r>
              <a:rPr lang="en-US" dirty="0" err="1" smtClean="0"/>
              <a:t>int</a:t>
            </a:r>
            <a:r>
              <a:rPr lang="en-US" dirty="0" smtClean="0"/>
              <a:t> buffer[256];</a:t>
            </a:r>
          </a:p>
          <a:p>
            <a:r>
              <a:rPr lang="en-US" dirty="0" smtClean="0"/>
              <a:t>   …</a:t>
            </a:r>
          </a:p>
          <a:p>
            <a:r>
              <a:rPr lang="en-US" dirty="0" smtClean="0"/>
              <a:t>   buffer = </a:t>
            </a:r>
            <a:r>
              <a:rPr lang="en-US" dirty="0" err="1" smtClean="0"/>
              <a:t>read_input</a:t>
            </a:r>
            <a:r>
              <a:rPr lang="en-US" dirty="0" smtClean="0"/>
              <a:t>();</a:t>
            </a:r>
          </a:p>
          <a:p>
            <a:r>
              <a:rPr lang="en-US" dirty="0" smtClean="0"/>
              <a:t>   …</a:t>
            </a:r>
          </a:p>
          <a:p>
            <a:r>
              <a:rPr lang="en-US" dirty="0" smtClean="0"/>
              <a:t>   return;</a:t>
            </a:r>
          </a:p>
          <a:p>
            <a:r>
              <a:rPr lang="en-US" dirty="0" smtClean="0"/>
              <a:t>}</a:t>
            </a:r>
            <a:endParaRPr lang="en-US" dirty="0"/>
          </a:p>
        </p:txBody>
      </p:sp>
      <p:sp>
        <p:nvSpPr>
          <p:cNvPr id="6" name="Rounded Rectangle 5"/>
          <p:cNvSpPr/>
          <p:nvPr/>
        </p:nvSpPr>
        <p:spPr>
          <a:xfrm>
            <a:off x="4724400" y="2133600"/>
            <a:ext cx="3352800" cy="609600"/>
          </a:xfrm>
          <a:prstGeom prst="roundRect">
            <a:avLst/>
          </a:prstGeom>
          <a:solidFill>
            <a:schemeClr val="tx2">
              <a:lumMod val="60000"/>
              <a:lumOff val="4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Return address</a:t>
            </a:r>
            <a:endParaRPr lang="en-US" dirty="0"/>
          </a:p>
        </p:txBody>
      </p:sp>
      <p:sp>
        <p:nvSpPr>
          <p:cNvPr id="7" name="Rounded Rectangle 6"/>
          <p:cNvSpPr/>
          <p:nvPr/>
        </p:nvSpPr>
        <p:spPr>
          <a:xfrm>
            <a:off x="4724400" y="2743200"/>
            <a:ext cx="3352800" cy="914400"/>
          </a:xfrm>
          <a:prstGeom prst="roundRect">
            <a:avLst/>
          </a:prstGeom>
          <a:solidFill>
            <a:schemeClr val="tx2">
              <a:lumMod val="60000"/>
              <a:lumOff val="4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Local variables</a:t>
            </a:r>
            <a:endParaRPr lang="en-US" dirty="0"/>
          </a:p>
        </p:txBody>
      </p:sp>
      <p:sp>
        <p:nvSpPr>
          <p:cNvPr id="8" name="Freeform 7"/>
          <p:cNvSpPr/>
          <p:nvPr/>
        </p:nvSpPr>
        <p:spPr>
          <a:xfrm>
            <a:off x="4724400" y="3657600"/>
            <a:ext cx="3352800" cy="2362200"/>
          </a:xfrm>
          <a:custGeom>
            <a:avLst/>
            <a:gdLst>
              <a:gd name="connsiteX0" fmla="*/ 0 w 3352800"/>
              <a:gd name="connsiteY0" fmla="*/ 393708 h 2362200"/>
              <a:gd name="connsiteX1" fmla="*/ 115315 w 3352800"/>
              <a:gd name="connsiteY1" fmla="*/ 115314 h 2362200"/>
              <a:gd name="connsiteX2" fmla="*/ 393709 w 3352800"/>
              <a:gd name="connsiteY2" fmla="*/ 0 h 2362200"/>
              <a:gd name="connsiteX3" fmla="*/ 2959092 w 3352800"/>
              <a:gd name="connsiteY3" fmla="*/ 0 h 2362200"/>
              <a:gd name="connsiteX4" fmla="*/ 3237486 w 3352800"/>
              <a:gd name="connsiteY4" fmla="*/ 115315 h 2362200"/>
              <a:gd name="connsiteX5" fmla="*/ 3352800 w 3352800"/>
              <a:gd name="connsiteY5" fmla="*/ 393709 h 2362200"/>
              <a:gd name="connsiteX6" fmla="*/ 3352800 w 3352800"/>
              <a:gd name="connsiteY6" fmla="*/ 1968492 h 2362200"/>
              <a:gd name="connsiteX7" fmla="*/ 3237486 w 3352800"/>
              <a:gd name="connsiteY7" fmla="*/ 2246886 h 2362200"/>
              <a:gd name="connsiteX8" fmla="*/ 2959092 w 3352800"/>
              <a:gd name="connsiteY8" fmla="*/ 2362200 h 2362200"/>
              <a:gd name="connsiteX9" fmla="*/ 393708 w 3352800"/>
              <a:gd name="connsiteY9" fmla="*/ 2362200 h 2362200"/>
              <a:gd name="connsiteX10" fmla="*/ 115314 w 3352800"/>
              <a:gd name="connsiteY10" fmla="*/ 2246885 h 2362200"/>
              <a:gd name="connsiteX11" fmla="*/ 0 w 3352800"/>
              <a:gd name="connsiteY11" fmla="*/ 1968491 h 2362200"/>
              <a:gd name="connsiteX12" fmla="*/ 0 w 3352800"/>
              <a:gd name="connsiteY12" fmla="*/ 393708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52800" h="2362200">
                <a:moveTo>
                  <a:pt x="0" y="393708"/>
                </a:moveTo>
                <a:cubicBezTo>
                  <a:pt x="0" y="289290"/>
                  <a:pt x="41480" y="189149"/>
                  <a:pt x="115315" y="115314"/>
                </a:cubicBezTo>
                <a:cubicBezTo>
                  <a:pt x="189150" y="41480"/>
                  <a:pt x="289291" y="0"/>
                  <a:pt x="393709" y="0"/>
                </a:cubicBezTo>
                <a:lnTo>
                  <a:pt x="2959092" y="0"/>
                </a:lnTo>
                <a:cubicBezTo>
                  <a:pt x="3063510" y="0"/>
                  <a:pt x="3163651" y="41480"/>
                  <a:pt x="3237486" y="115315"/>
                </a:cubicBezTo>
                <a:cubicBezTo>
                  <a:pt x="3311320" y="189150"/>
                  <a:pt x="3352800" y="289291"/>
                  <a:pt x="3352800" y="393709"/>
                </a:cubicBezTo>
                <a:lnTo>
                  <a:pt x="3352800" y="1968492"/>
                </a:lnTo>
                <a:cubicBezTo>
                  <a:pt x="3352800" y="2072910"/>
                  <a:pt x="3311320" y="2173051"/>
                  <a:pt x="3237486" y="2246886"/>
                </a:cubicBezTo>
                <a:cubicBezTo>
                  <a:pt x="3163651" y="2320721"/>
                  <a:pt x="3063510" y="2362200"/>
                  <a:pt x="2959092" y="2362200"/>
                </a:cubicBezTo>
                <a:lnTo>
                  <a:pt x="393708" y="2362200"/>
                </a:lnTo>
                <a:cubicBezTo>
                  <a:pt x="289290" y="2362200"/>
                  <a:pt x="189149" y="2320720"/>
                  <a:pt x="115314" y="2246885"/>
                </a:cubicBezTo>
                <a:cubicBezTo>
                  <a:pt x="41479" y="2173050"/>
                  <a:pt x="0" y="2072909"/>
                  <a:pt x="0" y="1968491"/>
                </a:cubicBezTo>
                <a:lnTo>
                  <a:pt x="0" y="393708"/>
                </a:lnTo>
                <a:close/>
              </a:path>
            </a:pathLst>
          </a:custGeom>
          <a:solidFill>
            <a:schemeClr val="tx2">
              <a:lumMod val="60000"/>
              <a:lumOff val="4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p:cNvGrpSpPr/>
          <p:nvPr/>
        </p:nvGrpSpPr>
        <p:grpSpPr>
          <a:xfrm>
            <a:off x="4724400" y="3657600"/>
            <a:ext cx="3352800" cy="2362200"/>
            <a:chOff x="4724400" y="3657600"/>
            <a:chExt cx="3352800" cy="2362200"/>
          </a:xfrm>
        </p:grpSpPr>
        <p:sp>
          <p:nvSpPr>
            <p:cNvPr id="10" name="Freeform 9"/>
            <p:cNvSpPr/>
            <p:nvPr/>
          </p:nvSpPr>
          <p:spPr>
            <a:xfrm>
              <a:off x="4724400" y="3657600"/>
              <a:ext cx="3352800" cy="2362200"/>
            </a:xfrm>
            <a:custGeom>
              <a:avLst/>
              <a:gdLst>
                <a:gd name="connsiteX0" fmla="*/ 0 w 3352800"/>
                <a:gd name="connsiteY0" fmla="*/ 393708 h 2362200"/>
                <a:gd name="connsiteX1" fmla="*/ 115315 w 3352800"/>
                <a:gd name="connsiteY1" fmla="*/ 115314 h 2362200"/>
                <a:gd name="connsiteX2" fmla="*/ 393709 w 3352800"/>
                <a:gd name="connsiteY2" fmla="*/ 0 h 2362200"/>
                <a:gd name="connsiteX3" fmla="*/ 2959092 w 3352800"/>
                <a:gd name="connsiteY3" fmla="*/ 0 h 2362200"/>
                <a:gd name="connsiteX4" fmla="*/ 3237486 w 3352800"/>
                <a:gd name="connsiteY4" fmla="*/ 115315 h 2362200"/>
                <a:gd name="connsiteX5" fmla="*/ 3352800 w 3352800"/>
                <a:gd name="connsiteY5" fmla="*/ 393709 h 2362200"/>
                <a:gd name="connsiteX6" fmla="*/ 3352800 w 3352800"/>
                <a:gd name="connsiteY6" fmla="*/ 1968492 h 2362200"/>
                <a:gd name="connsiteX7" fmla="*/ 3237486 w 3352800"/>
                <a:gd name="connsiteY7" fmla="*/ 2246886 h 2362200"/>
                <a:gd name="connsiteX8" fmla="*/ 2959092 w 3352800"/>
                <a:gd name="connsiteY8" fmla="*/ 2362200 h 2362200"/>
                <a:gd name="connsiteX9" fmla="*/ 393708 w 3352800"/>
                <a:gd name="connsiteY9" fmla="*/ 2362200 h 2362200"/>
                <a:gd name="connsiteX10" fmla="*/ 115314 w 3352800"/>
                <a:gd name="connsiteY10" fmla="*/ 2246885 h 2362200"/>
                <a:gd name="connsiteX11" fmla="*/ 0 w 3352800"/>
                <a:gd name="connsiteY11" fmla="*/ 1968491 h 2362200"/>
                <a:gd name="connsiteX12" fmla="*/ 0 w 3352800"/>
                <a:gd name="connsiteY12" fmla="*/ 393708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52800" h="2362200">
                  <a:moveTo>
                    <a:pt x="0" y="393708"/>
                  </a:moveTo>
                  <a:cubicBezTo>
                    <a:pt x="0" y="289290"/>
                    <a:pt x="41480" y="189149"/>
                    <a:pt x="115315" y="115314"/>
                  </a:cubicBezTo>
                  <a:cubicBezTo>
                    <a:pt x="189150" y="41480"/>
                    <a:pt x="289291" y="0"/>
                    <a:pt x="393709" y="0"/>
                  </a:cubicBezTo>
                  <a:lnTo>
                    <a:pt x="2959092" y="0"/>
                  </a:lnTo>
                  <a:cubicBezTo>
                    <a:pt x="3063510" y="0"/>
                    <a:pt x="3163651" y="41480"/>
                    <a:pt x="3237486" y="115315"/>
                  </a:cubicBezTo>
                  <a:cubicBezTo>
                    <a:pt x="3311320" y="189150"/>
                    <a:pt x="3352800" y="289291"/>
                    <a:pt x="3352800" y="393709"/>
                  </a:cubicBezTo>
                  <a:lnTo>
                    <a:pt x="3352800" y="1968492"/>
                  </a:lnTo>
                  <a:cubicBezTo>
                    <a:pt x="3352800" y="2072910"/>
                    <a:pt x="3311320" y="2173051"/>
                    <a:pt x="3237486" y="2246886"/>
                  </a:cubicBezTo>
                  <a:cubicBezTo>
                    <a:pt x="3163651" y="2320721"/>
                    <a:pt x="3063510" y="2362200"/>
                    <a:pt x="2959092" y="2362200"/>
                  </a:cubicBezTo>
                  <a:lnTo>
                    <a:pt x="393708" y="2362200"/>
                  </a:lnTo>
                  <a:cubicBezTo>
                    <a:pt x="289290" y="2362200"/>
                    <a:pt x="189149" y="2320720"/>
                    <a:pt x="115314" y="2246885"/>
                  </a:cubicBezTo>
                  <a:cubicBezTo>
                    <a:pt x="41479" y="2173050"/>
                    <a:pt x="0" y="2072909"/>
                    <a:pt x="0" y="1968491"/>
                  </a:cubicBezTo>
                  <a:lnTo>
                    <a:pt x="0" y="393708"/>
                  </a:lnTo>
                  <a:close/>
                </a:path>
              </a:pathLst>
            </a:custGeom>
            <a:solidFill>
              <a:schemeClr val="tx2">
                <a:lumMod val="60000"/>
                <a:lumOff val="4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buffer</a:t>
              </a:r>
              <a:endParaRPr lang="en-US" dirty="0"/>
            </a:p>
          </p:txBody>
        </p:sp>
        <p:sp>
          <p:nvSpPr>
            <p:cNvPr id="9" name="Freeform 8"/>
            <p:cNvSpPr/>
            <p:nvPr/>
          </p:nvSpPr>
          <p:spPr>
            <a:xfrm>
              <a:off x="4724400" y="4267200"/>
              <a:ext cx="3352800" cy="1752600"/>
            </a:xfrm>
            <a:custGeom>
              <a:avLst/>
              <a:gdLst>
                <a:gd name="connsiteX0" fmla="*/ 0 w 3352800"/>
                <a:gd name="connsiteY0" fmla="*/ 393708 h 2362200"/>
                <a:gd name="connsiteX1" fmla="*/ 115315 w 3352800"/>
                <a:gd name="connsiteY1" fmla="*/ 115314 h 2362200"/>
                <a:gd name="connsiteX2" fmla="*/ 393709 w 3352800"/>
                <a:gd name="connsiteY2" fmla="*/ 0 h 2362200"/>
                <a:gd name="connsiteX3" fmla="*/ 2959092 w 3352800"/>
                <a:gd name="connsiteY3" fmla="*/ 0 h 2362200"/>
                <a:gd name="connsiteX4" fmla="*/ 3237486 w 3352800"/>
                <a:gd name="connsiteY4" fmla="*/ 115315 h 2362200"/>
                <a:gd name="connsiteX5" fmla="*/ 3352800 w 3352800"/>
                <a:gd name="connsiteY5" fmla="*/ 393709 h 2362200"/>
                <a:gd name="connsiteX6" fmla="*/ 3352800 w 3352800"/>
                <a:gd name="connsiteY6" fmla="*/ 1968492 h 2362200"/>
                <a:gd name="connsiteX7" fmla="*/ 3237486 w 3352800"/>
                <a:gd name="connsiteY7" fmla="*/ 2246886 h 2362200"/>
                <a:gd name="connsiteX8" fmla="*/ 2959092 w 3352800"/>
                <a:gd name="connsiteY8" fmla="*/ 2362200 h 2362200"/>
                <a:gd name="connsiteX9" fmla="*/ 393708 w 3352800"/>
                <a:gd name="connsiteY9" fmla="*/ 2362200 h 2362200"/>
                <a:gd name="connsiteX10" fmla="*/ 115314 w 3352800"/>
                <a:gd name="connsiteY10" fmla="*/ 2246885 h 2362200"/>
                <a:gd name="connsiteX11" fmla="*/ 0 w 3352800"/>
                <a:gd name="connsiteY11" fmla="*/ 1968491 h 2362200"/>
                <a:gd name="connsiteX12" fmla="*/ 0 w 3352800"/>
                <a:gd name="connsiteY12" fmla="*/ 393708 h 2362200"/>
                <a:gd name="connsiteX0" fmla="*/ 0 w 3352800"/>
                <a:gd name="connsiteY0" fmla="*/ 393708 h 2362200"/>
                <a:gd name="connsiteX1" fmla="*/ 115315 w 3352800"/>
                <a:gd name="connsiteY1" fmla="*/ 115314 h 2362200"/>
                <a:gd name="connsiteX2" fmla="*/ 393709 w 3352800"/>
                <a:gd name="connsiteY2" fmla="*/ 457200 h 2362200"/>
                <a:gd name="connsiteX3" fmla="*/ 2959092 w 3352800"/>
                <a:gd name="connsiteY3" fmla="*/ 0 h 2362200"/>
                <a:gd name="connsiteX4" fmla="*/ 3237486 w 3352800"/>
                <a:gd name="connsiteY4" fmla="*/ 115315 h 2362200"/>
                <a:gd name="connsiteX5" fmla="*/ 3352800 w 3352800"/>
                <a:gd name="connsiteY5" fmla="*/ 393709 h 2362200"/>
                <a:gd name="connsiteX6" fmla="*/ 3352800 w 3352800"/>
                <a:gd name="connsiteY6" fmla="*/ 1968492 h 2362200"/>
                <a:gd name="connsiteX7" fmla="*/ 3237486 w 3352800"/>
                <a:gd name="connsiteY7" fmla="*/ 2246886 h 2362200"/>
                <a:gd name="connsiteX8" fmla="*/ 2959092 w 3352800"/>
                <a:gd name="connsiteY8" fmla="*/ 2362200 h 2362200"/>
                <a:gd name="connsiteX9" fmla="*/ 393708 w 3352800"/>
                <a:gd name="connsiteY9" fmla="*/ 2362200 h 2362200"/>
                <a:gd name="connsiteX10" fmla="*/ 115314 w 3352800"/>
                <a:gd name="connsiteY10" fmla="*/ 2246885 h 2362200"/>
                <a:gd name="connsiteX11" fmla="*/ 0 w 3352800"/>
                <a:gd name="connsiteY11" fmla="*/ 1968491 h 2362200"/>
                <a:gd name="connsiteX12" fmla="*/ 0 w 3352800"/>
                <a:gd name="connsiteY12" fmla="*/ 393708 h 2362200"/>
                <a:gd name="connsiteX0" fmla="*/ 0 w 3352800"/>
                <a:gd name="connsiteY0" fmla="*/ 393708 h 2362200"/>
                <a:gd name="connsiteX1" fmla="*/ 115315 w 3352800"/>
                <a:gd name="connsiteY1" fmla="*/ 420114 h 2362200"/>
                <a:gd name="connsiteX2" fmla="*/ 393709 w 3352800"/>
                <a:gd name="connsiteY2" fmla="*/ 457200 h 2362200"/>
                <a:gd name="connsiteX3" fmla="*/ 2959092 w 3352800"/>
                <a:gd name="connsiteY3" fmla="*/ 0 h 2362200"/>
                <a:gd name="connsiteX4" fmla="*/ 3237486 w 3352800"/>
                <a:gd name="connsiteY4" fmla="*/ 115315 h 2362200"/>
                <a:gd name="connsiteX5" fmla="*/ 3352800 w 3352800"/>
                <a:gd name="connsiteY5" fmla="*/ 393709 h 2362200"/>
                <a:gd name="connsiteX6" fmla="*/ 3352800 w 3352800"/>
                <a:gd name="connsiteY6" fmla="*/ 1968492 h 2362200"/>
                <a:gd name="connsiteX7" fmla="*/ 3237486 w 3352800"/>
                <a:gd name="connsiteY7" fmla="*/ 2246886 h 2362200"/>
                <a:gd name="connsiteX8" fmla="*/ 2959092 w 3352800"/>
                <a:gd name="connsiteY8" fmla="*/ 2362200 h 2362200"/>
                <a:gd name="connsiteX9" fmla="*/ 393708 w 3352800"/>
                <a:gd name="connsiteY9" fmla="*/ 2362200 h 2362200"/>
                <a:gd name="connsiteX10" fmla="*/ 115314 w 3352800"/>
                <a:gd name="connsiteY10" fmla="*/ 2246885 h 2362200"/>
                <a:gd name="connsiteX11" fmla="*/ 0 w 3352800"/>
                <a:gd name="connsiteY11" fmla="*/ 1968491 h 2362200"/>
                <a:gd name="connsiteX12" fmla="*/ 0 w 3352800"/>
                <a:gd name="connsiteY12" fmla="*/ 393708 h 2362200"/>
                <a:gd name="connsiteX0" fmla="*/ 0 w 3352800"/>
                <a:gd name="connsiteY0" fmla="*/ 393708 h 2362200"/>
                <a:gd name="connsiteX1" fmla="*/ 115315 w 3352800"/>
                <a:gd name="connsiteY1" fmla="*/ 420114 h 2362200"/>
                <a:gd name="connsiteX2" fmla="*/ 393709 w 3352800"/>
                <a:gd name="connsiteY2" fmla="*/ 457200 h 2362200"/>
                <a:gd name="connsiteX3" fmla="*/ 401392 w 3352800"/>
                <a:gd name="connsiteY3" fmla="*/ 425003 h 2362200"/>
                <a:gd name="connsiteX4" fmla="*/ 2959092 w 3352800"/>
                <a:gd name="connsiteY4" fmla="*/ 0 h 2362200"/>
                <a:gd name="connsiteX5" fmla="*/ 3237486 w 3352800"/>
                <a:gd name="connsiteY5" fmla="*/ 115315 h 2362200"/>
                <a:gd name="connsiteX6" fmla="*/ 3352800 w 3352800"/>
                <a:gd name="connsiteY6" fmla="*/ 393709 h 2362200"/>
                <a:gd name="connsiteX7" fmla="*/ 3352800 w 3352800"/>
                <a:gd name="connsiteY7" fmla="*/ 1968492 h 2362200"/>
                <a:gd name="connsiteX8" fmla="*/ 3237486 w 3352800"/>
                <a:gd name="connsiteY8" fmla="*/ 2246886 h 2362200"/>
                <a:gd name="connsiteX9" fmla="*/ 2959092 w 3352800"/>
                <a:gd name="connsiteY9" fmla="*/ 2362200 h 2362200"/>
                <a:gd name="connsiteX10" fmla="*/ 393708 w 3352800"/>
                <a:gd name="connsiteY10" fmla="*/ 2362200 h 2362200"/>
                <a:gd name="connsiteX11" fmla="*/ 115314 w 3352800"/>
                <a:gd name="connsiteY11" fmla="*/ 2246885 h 2362200"/>
                <a:gd name="connsiteX12" fmla="*/ 0 w 3352800"/>
                <a:gd name="connsiteY12" fmla="*/ 1968491 h 2362200"/>
                <a:gd name="connsiteX13" fmla="*/ 0 w 3352800"/>
                <a:gd name="connsiteY13" fmla="*/ 393708 h 2362200"/>
                <a:gd name="connsiteX0" fmla="*/ 0 w 3352800"/>
                <a:gd name="connsiteY0" fmla="*/ 393708 h 2362200"/>
                <a:gd name="connsiteX1" fmla="*/ 115315 w 3352800"/>
                <a:gd name="connsiteY1" fmla="*/ 420114 h 2362200"/>
                <a:gd name="connsiteX2" fmla="*/ 393709 w 3352800"/>
                <a:gd name="connsiteY2" fmla="*/ 457200 h 2362200"/>
                <a:gd name="connsiteX3" fmla="*/ 401392 w 3352800"/>
                <a:gd name="connsiteY3" fmla="*/ 425003 h 2362200"/>
                <a:gd name="connsiteX4" fmla="*/ 2959092 w 3352800"/>
                <a:gd name="connsiteY4" fmla="*/ 0 h 2362200"/>
                <a:gd name="connsiteX5" fmla="*/ 3237486 w 3352800"/>
                <a:gd name="connsiteY5" fmla="*/ 343915 h 2362200"/>
                <a:gd name="connsiteX6" fmla="*/ 3352800 w 3352800"/>
                <a:gd name="connsiteY6" fmla="*/ 393709 h 2362200"/>
                <a:gd name="connsiteX7" fmla="*/ 3352800 w 3352800"/>
                <a:gd name="connsiteY7" fmla="*/ 1968492 h 2362200"/>
                <a:gd name="connsiteX8" fmla="*/ 3237486 w 3352800"/>
                <a:gd name="connsiteY8" fmla="*/ 2246886 h 2362200"/>
                <a:gd name="connsiteX9" fmla="*/ 2959092 w 3352800"/>
                <a:gd name="connsiteY9" fmla="*/ 2362200 h 2362200"/>
                <a:gd name="connsiteX10" fmla="*/ 393708 w 3352800"/>
                <a:gd name="connsiteY10" fmla="*/ 2362200 h 2362200"/>
                <a:gd name="connsiteX11" fmla="*/ 115314 w 3352800"/>
                <a:gd name="connsiteY11" fmla="*/ 2246885 h 2362200"/>
                <a:gd name="connsiteX12" fmla="*/ 0 w 3352800"/>
                <a:gd name="connsiteY12" fmla="*/ 1968491 h 2362200"/>
                <a:gd name="connsiteX13" fmla="*/ 0 w 3352800"/>
                <a:gd name="connsiteY13" fmla="*/ 393708 h 2362200"/>
                <a:gd name="connsiteX0" fmla="*/ 0 w 3352800"/>
                <a:gd name="connsiteY0" fmla="*/ 393708 h 2362200"/>
                <a:gd name="connsiteX1" fmla="*/ 343915 w 3352800"/>
                <a:gd name="connsiteY1" fmla="*/ 343914 h 2362200"/>
                <a:gd name="connsiteX2" fmla="*/ 393709 w 3352800"/>
                <a:gd name="connsiteY2" fmla="*/ 457200 h 2362200"/>
                <a:gd name="connsiteX3" fmla="*/ 401392 w 3352800"/>
                <a:gd name="connsiteY3" fmla="*/ 425003 h 2362200"/>
                <a:gd name="connsiteX4" fmla="*/ 2959092 w 3352800"/>
                <a:gd name="connsiteY4" fmla="*/ 0 h 2362200"/>
                <a:gd name="connsiteX5" fmla="*/ 3237486 w 3352800"/>
                <a:gd name="connsiteY5" fmla="*/ 343915 h 2362200"/>
                <a:gd name="connsiteX6" fmla="*/ 3352800 w 3352800"/>
                <a:gd name="connsiteY6" fmla="*/ 393709 h 2362200"/>
                <a:gd name="connsiteX7" fmla="*/ 3352800 w 3352800"/>
                <a:gd name="connsiteY7" fmla="*/ 1968492 h 2362200"/>
                <a:gd name="connsiteX8" fmla="*/ 3237486 w 3352800"/>
                <a:gd name="connsiteY8" fmla="*/ 2246886 h 2362200"/>
                <a:gd name="connsiteX9" fmla="*/ 2959092 w 3352800"/>
                <a:gd name="connsiteY9" fmla="*/ 2362200 h 2362200"/>
                <a:gd name="connsiteX10" fmla="*/ 393708 w 3352800"/>
                <a:gd name="connsiteY10" fmla="*/ 2362200 h 2362200"/>
                <a:gd name="connsiteX11" fmla="*/ 115314 w 3352800"/>
                <a:gd name="connsiteY11" fmla="*/ 2246885 h 2362200"/>
                <a:gd name="connsiteX12" fmla="*/ 0 w 3352800"/>
                <a:gd name="connsiteY12" fmla="*/ 1968491 h 2362200"/>
                <a:gd name="connsiteX13" fmla="*/ 0 w 3352800"/>
                <a:gd name="connsiteY13" fmla="*/ 393708 h 2362200"/>
                <a:gd name="connsiteX0" fmla="*/ 0 w 3352800"/>
                <a:gd name="connsiteY0" fmla="*/ 393708 h 2362200"/>
                <a:gd name="connsiteX1" fmla="*/ 393709 w 3352800"/>
                <a:gd name="connsiteY1" fmla="*/ 457200 h 2362200"/>
                <a:gd name="connsiteX2" fmla="*/ 401392 w 3352800"/>
                <a:gd name="connsiteY2" fmla="*/ 425003 h 2362200"/>
                <a:gd name="connsiteX3" fmla="*/ 2959092 w 3352800"/>
                <a:gd name="connsiteY3" fmla="*/ 0 h 2362200"/>
                <a:gd name="connsiteX4" fmla="*/ 3237486 w 3352800"/>
                <a:gd name="connsiteY4" fmla="*/ 343915 h 2362200"/>
                <a:gd name="connsiteX5" fmla="*/ 3352800 w 3352800"/>
                <a:gd name="connsiteY5" fmla="*/ 393709 h 2362200"/>
                <a:gd name="connsiteX6" fmla="*/ 3352800 w 3352800"/>
                <a:gd name="connsiteY6" fmla="*/ 1968492 h 2362200"/>
                <a:gd name="connsiteX7" fmla="*/ 3237486 w 3352800"/>
                <a:gd name="connsiteY7" fmla="*/ 2246886 h 2362200"/>
                <a:gd name="connsiteX8" fmla="*/ 2959092 w 3352800"/>
                <a:gd name="connsiteY8" fmla="*/ 2362200 h 2362200"/>
                <a:gd name="connsiteX9" fmla="*/ 393708 w 3352800"/>
                <a:gd name="connsiteY9" fmla="*/ 2362200 h 2362200"/>
                <a:gd name="connsiteX10" fmla="*/ 115314 w 3352800"/>
                <a:gd name="connsiteY10" fmla="*/ 2246885 h 2362200"/>
                <a:gd name="connsiteX11" fmla="*/ 0 w 3352800"/>
                <a:gd name="connsiteY11" fmla="*/ 1968491 h 2362200"/>
                <a:gd name="connsiteX12" fmla="*/ 0 w 3352800"/>
                <a:gd name="connsiteY12" fmla="*/ 393708 h 2362200"/>
                <a:gd name="connsiteX0" fmla="*/ 0 w 3352800"/>
                <a:gd name="connsiteY0" fmla="*/ 393708 h 2362200"/>
                <a:gd name="connsiteX1" fmla="*/ 393709 w 3352800"/>
                <a:gd name="connsiteY1" fmla="*/ 457200 h 2362200"/>
                <a:gd name="connsiteX2" fmla="*/ 2959092 w 3352800"/>
                <a:gd name="connsiteY2" fmla="*/ 0 h 2362200"/>
                <a:gd name="connsiteX3" fmla="*/ 3237486 w 3352800"/>
                <a:gd name="connsiteY3" fmla="*/ 343915 h 2362200"/>
                <a:gd name="connsiteX4" fmla="*/ 3352800 w 3352800"/>
                <a:gd name="connsiteY4" fmla="*/ 393709 h 2362200"/>
                <a:gd name="connsiteX5" fmla="*/ 3352800 w 3352800"/>
                <a:gd name="connsiteY5" fmla="*/ 1968492 h 2362200"/>
                <a:gd name="connsiteX6" fmla="*/ 3237486 w 3352800"/>
                <a:gd name="connsiteY6" fmla="*/ 2246886 h 2362200"/>
                <a:gd name="connsiteX7" fmla="*/ 2959092 w 3352800"/>
                <a:gd name="connsiteY7" fmla="*/ 2362200 h 2362200"/>
                <a:gd name="connsiteX8" fmla="*/ 393708 w 3352800"/>
                <a:gd name="connsiteY8" fmla="*/ 2362200 h 2362200"/>
                <a:gd name="connsiteX9" fmla="*/ 115314 w 3352800"/>
                <a:gd name="connsiteY9" fmla="*/ 2246885 h 2362200"/>
                <a:gd name="connsiteX10" fmla="*/ 0 w 3352800"/>
                <a:gd name="connsiteY10" fmla="*/ 1968491 h 2362200"/>
                <a:gd name="connsiteX11" fmla="*/ 0 w 3352800"/>
                <a:gd name="connsiteY11" fmla="*/ 393708 h 2362200"/>
                <a:gd name="connsiteX0" fmla="*/ 0 w 3498673"/>
                <a:gd name="connsiteY0" fmla="*/ 402007 h 2370499"/>
                <a:gd name="connsiteX1" fmla="*/ 2959092 w 3498673"/>
                <a:gd name="connsiteY1" fmla="*/ 8299 h 2370499"/>
                <a:gd name="connsiteX2" fmla="*/ 3237486 w 3498673"/>
                <a:gd name="connsiteY2" fmla="*/ 352214 h 2370499"/>
                <a:gd name="connsiteX3" fmla="*/ 3352800 w 3498673"/>
                <a:gd name="connsiteY3" fmla="*/ 402008 h 2370499"/>
                <a:gd name="connsiteX4" fmla="*/ 3352800 w 3498673"/>
                <a:gd name="connsiteY4" fmla="*/ 1976791 h 2370499"/>
                <a:gd name="connsiteX5" fmla="*/ 3237486 w 3498673"/>
                <a:gd name="connsiteY5" fmla="*/ 2255185 h 2370499"/>
                <a:gd name="connsiteX6" fmla="*/ 2959092 w 3498673"/>
                <a:gd name="connsiteY6" fmla="*/ 2370499 h 2370499"/>
                <a:gd name="connsiteX7" fmla="*/ 393708 w 3498673"/>
                <a:gd name="connsiteY7" fmla="*/ 2370499 h 2370499"/>
                <a:gd name="connsiteX8" fmla="*/ 115314 w 3498673"/>
                <a:gd name="connsiteY8" fmla="*/ 2255184 h 2370499"/>
                <a:gd name="connsiteX9" fmla="*/ 0 w 3498673"/>
                <a:gd name="connsiteY9" fmla="*/ 1976790 h 2370499"/>
                <a:gd name="connsiteX10" fmla="*/ 0 w 3498673"/>
                <a:gd name="connsiteY10" fmla="*/ 402007 h 2370499"/>
                <a:gd name="connsiteX0" fmla="*/ 0 w 3352800"/>
                <a:gd name="connsiteY0" fmla="*/ 270763 h 2239255"/>
                <a:gd name="connsiteX1" fmla="*/ 3237486 w 3352800"/>
                <a:gd name="connsiteY1" fmla="*/ 220970 h 2239255"/>
                <a:gd name="connsiteX2" fmla="*/ 3352800 w 3352800"/>
                <a:gd name="connsiteY2" fmla="*/ 270764 h 2239255"/>
                <a:gd name="connsiteX3" fmla="*/ 3352800 w 3352800"/>
                <a:gd name="connsiteY3" fmla="*/ 1845547 h 2239255"/>
                <a:gd name="connsiteX4" fmla="*/ 3237486 w 3352800"/>
                <a:gd name="connsiteY4" fmla="*/ 2123941 h 2239255"/>
                <a:gd name="connsiteX5" fmla="*/ 2959092 w 3352800"/>
                <a:gd name="connsiteY5" fmla="*/ 2239255 h 2239255"/>
                <a:gd name="connsiteX6" fmla="*/ 393708 w 3352800"/>
                <a:gd name="connsiteY6" fmla="*/ 2239255 h 2239255"/>
                <a:gd name="connsiteX7" fmla="*/ 115314 w 3352800"/>
                <a:gd name="connsiteY7" fmla="*/ 2123940 h 2239255"/>
                <a:gd name="connsiteX8" fmla="*/ 0 w 3352800"/>
                <a:gd name="connsiteY8" fmla="*/ 1845546 h 2239255"/>
                <a:gd name="connsiteX9" fmla="*/ 0 w 3352800"/>
                <a:gd name="connsiteY9" fmla="*/ 270763 h 2239255"/>
                <a:gd name="connsiteX0" fmla="*/ 0 w 3352800"/>
                <a:gd name="connsiteY0" fmla="*/ 262464 h 2230956"/>
                <a:gd name="connsiteX1" fmla="*/ 3352800 w 3352800"/>
                <a:gd name="connsiteY1" fmla="*/ 262465 h 2230956"/>
                <a:gd name="connsiteX2" fmla="*/ 3352800 w 3352800"/>
                <a:gd name="connsiteY2" fmla="*/ 1837248 h 2230956"/>
                <a:gd name="connsiteX3" fmla="*/ 3237486 w 3352800"/>
                <a:gd name="connsiteY3" fmla="*/ 2115642 h 2230956"/>
                <a:gd name="connsiteX4" fmla="*/ 2959092 w 3352800"/>
                <a:gd name="connsiteY4" fmla="*/ 2230956 h 2230956"/>
                <a:gd name="connsiteX5" fmla="*/ 393708 w 3352800"/>
                <a:gd name="connsiteY5" fmla="*/ 2230956 h 2230956"/>
                <a:gd name="connsiteX6" fmla="*/ 115314 w 3352800"/>
                <a:gd name="connsiteY6" fmla="*/ 2115641 h 2230956"/>
                <a:gd name="connsiteX7" fmla="*/ 0 w 3352800"/>
                <a:gd name="connsiteY7" fmla="*/ 1837247 h 2230956"/>
                <a:gd name="connsiteX8" fmla="*/ 0 w 3352800"/>
                <a:gd name="connsiteY8" fmla="*/ 262464 h 2230956"/>
                <a:gd name="connsiteX0" fmla="*/ 0 w 3352800"/>
                <a:gd name="connsiteY0" fmla="*/ 0 h 1968492"/>
                <a:gd name="connsiteX1" fmla="*/ 3352800 w 3352800"/>
                <a:gd name="connsiteY1" fmla="*/ 1 h 1968492"/>
                <a:gd name="connsiteX2" fmla="*/ 3352800 w 3352800"/>
                <a:gd name="connsiteY2" fmla="*/ 1574784 h 1968492"/>
                <a:gd name="connsiteX3" fmla="*/ 3237486 w 3352800"/>
                <a:gd name="connsiteY3" fmla="*/ 1853178 h 1968492"/>
                <a:gd name="connsiteX4" fmla="*/ 2959092 w 3352800"/>
                <a:gd name="connsiteY4" fmla="*/ 1968492 h 1968492"/>
                <a:gd name="connsiteX5" fmla="*/ 393708 w 3352800"/>
                <a:gd name="connsiteY5" fmla="*/ 1968492 h 1968492"/>
                <a:gd name="connsiteX6" fmla="*/ 115314 w 3352800"/>
                <a:gd name="connsiteY6" fmla="*/ 1853177 h 1968492"/>
                <a:gd name="connsiteX7" fmla="*/ 0 w 3352800"/>
                <a:gd name="connsiteY7" fmla="*/ 1574783 h 1968492"/>
                <a:gd name="connsiteX8" fmla="*/ 0 w 3352800"/>
                <a:gd name="connsiteY8" fmla="*/ 0 h 1968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52800" h="1968492">
                  <a:moveTo>
                    <a:pt x="0" y="0"/>
                  </a:moveTo>
                  <a:lnTo>
                    <a:pt x="3352800" y="1"/>
                  </a:lnTo>
                  <a:lnTo>
                    <a:pt x="3352800" y="1574784"/>
                  </a:lnTo>
                  <a:cubicBezTo>
                    <a:pt x="3352800" y="1679202"/>
                    <a:pt x="3311320" y="1779343"/>
                    <a:pt x="3237486" y="1853178"/>
                  </a:cubicBezTo>
                  <a:cubicBezTo>
                    <a:pt x="3163651" y="1927013"/>
                    <a:pt x="3063510" y="1968492"/>
                    <a:pt x="2959092" y="1968492"/>
                  </a:cubicBezTo>
                  <a:lnTo>
                    <a:pt x="393708" y="1968492"/>
                  </a:lnTo>
                  <a:cubicBezTo>
                    <a:pt x="289290" y="1968492"/>
                    <a:pt x="189149" y="1927012"/>
                    <a:pt x="115314" y="1853177"/>
                  </a:cubicBezTo>
                  <a:cubicBezTo>
                    <a:pt x="41479" y="1779342"/>
                    <a:pt x="0" y="1679201"/>
                    <a:pt x="0" y="1574783"/>
                  </a:cubicBezTo>
                  <a:lnTo>
                    <a:pt x="0" y="0"/>
                  </a:lnTo>
                  <a:close/>
                </a:path>
              </a:pathLst>
            </a:cu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Up Arrow 11"/>
          <p:cNvSpPr/>
          <p:nvPr/>
        </p:nvSpPr>
        <p:spPr>
          <a:xfrm>
            <a:off x="8077200" y="3733800"/>
            <a:ext cx="228600" cy="2209800"/>
          </a:xfrm>
          <a:prstGeom prst="upArrow">
            <a:avLst/>
          </a:prstGeom>
          <a:solidFill>
            <a:schemeClr val="tx1">
              <a:lumMod val="50000"/>
              <a:lumOff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8122646" y="3886200"/>
            <a:ext cx="492443" cy="2057400"/>
          </a:xfrm>
          <a:prstGeom prst="rect">
            <a:avLst/>
          </a:prstGeom>
          <a:noFill/>
        </p:spPr>
        <p:txBody>
          <a:bodyPr vert="vert" wrap="square" rtlCol="0">
            <a:spAutoFit/>
          </a:bodyPr>
          <a:lstStyle/>
          <a:p>
            <a:pPr algn="ctr"/>
            <a:r>
              <a:rPr lang="en-US" sz="2000" dirty="0" smtClean="0"/>
              <a:t>Buffer Fill</a:t>
            </a:r>
            <a:endParaRPr lang="en-US" sz="2000" dirty="0"/>
          </a:p>
        </p:txBody>
      </p:sp>
      <p:sp>
        <p:nvSpPr>
          <p:cNvPr id="14" name="Rounded Rectangle 13"/>
          <p:cNvSpPr/>
          <p:nvPr/>
        </p:nvSpPr>
        <p:spPr>
          <a:xfrm>
            <a:off x="4724400" y="2133600"/>
            <a:ext cx="3352800" cy="609600"/>
          </a:xfrm>
          <a:prstGeom prst="roundRec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 Return address</a:t>
            </a:r>
            <a:endParaRPr lang="en-US" dirty="0"/>
          </a:p>
        </p:txBody>
      </p:sp>
      <p:sp>
        <p:nvSpPr>
          <p:cNvPr id="15" name="Rounded Rectangle 14"/>
          <p:cNvSpPr/>
          <p:nvPr/>
        </p:nvSpPr>
        <p:spPr>
          <a:xfrm>
            <a:off x="4724400" y="2743200"/>
            <a:ext cx="3352800" cy="914400"/>
          </a:xfrm>
          <a:prstGeom prst="roundRec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Bad Local variables</a:t>
            </a:r>
            <a:endParaRPr lang="en-US" dirty="0"/>
          </a:p>
        </p:txBody>
      </p:sp>
      <p:sp>
        <p:nvSpPr>
          <p:cNvPr id="16" name="Freeform 15"/>
          <p:cNvSpPr/>
          <p:nvPr/>
        </p:nvSpPr>
        <p:spPr>
          <a:xfrm>
            <a:off x="4724400" y="3657600"/>
            <a:ext cx="3352800" cy="2362200"/>
          </a:xfrm>
          <a:custGeom>
            <a:avLst/>
            <a:gdLst>
              <a:gd name="connsiteX0" fmla="*/ 0 w 3352800"/>
              <a:gd name="connsiteY0" fmla="*/ 393708 h 2362200"/>
              <a:gd name="connsiteX1" fmla="*/ 115315 w 3352800"/>
              <a:gd name="connsiteY1" fmla="*/ 115314 h 2362200"/>
              <a:gd name="connsiteX2" fmla="*/ 393709 w 3352800"/>
              <a:gd name="connsiteY2" fmla="*/ 0 h 2362200"/>
              <a:gd name="connsiteX3" fmla="*/ 2959092 w 3352800"/>
              <a:gd name="connsiteY3" fmla="*/ 0 h 2362200"/>
              <a:gd name="connsiteX4" fmla="*/ 3237486 w 3352800"/>
              <a:gd name="connsiteY4" fmla="*/ 115315 h 2362200"/>
              <a:gd name="connsiteX5" fmla="*/ 3352800 w 3352800"/>
              <a:gd name="connsiteY5" fmla="*/ 393709 h 2362200"/>
              <a:gd name="connsiteX6" fmla="*/ 3352800 w 3352800"/>
              <a:gd name="connsiteY6" fmla="*/ 1968492 h 2362200"/>
              <a:gd name="connsiteX7" fmla="*/ 3237486 w 3352800"/>
              <a:gd name="connsiteY7" fmla="*/ 2246886 h 2362200"/>
              <a:gd name="connsiteX8" fmla="*/ 2959092 w 3352800"/>
              <a:gd name="connsiteY8" fmla="*/ 2362200 h 2362200"/>
              <a:gd name="connsiteX9" fmla="*/ 393708 w 3352800"/>
              <a:gd name="connsiteY9" fmla="*/ 2362200 h 2362200"/>
              <a:gd name="connsiteX10" fmla="*/ 115314 w 3352800"/>
              <a:gd name="connsiteY10" fmla="*/ 2246885 h 2362200"/>
              <a:gd name="connsiteX11" fmla="*/ 0 w 3352800"/>
              <a:gd name="connsiteY11" fmla="*/ 1968491 h 2362200"/>
              <a:gd name="connsiteX12" fmla="*/ 0 w 3352800"/>
              <a:gd name="connsiteY12" fmla="*/ 393708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52800" h="2362200">
                <a:moveTo>
                  <a:pt x="0" y="393708"/>
                </a:moveTo>
                <a:cubicBezTo>
                  <a:pt x="0" y="289290"/>
                  <a:pt x="41480" y="189149"/>
                  <a:pt x="115315" y="115314"/>
                </a:cubicBezTo>
                <a:cubicBezTo>
                  <a:pt x="189150" y="41480"/>
                  <a:pt x="289291" y="0"/>
                  <a:pt x="393709" y="0"/>
                </a:cubicBezTo>
                <a:lnTo>
                  <a:pt x="2959092" y="0"/>
                </a:lnTo>
                <a:cubicBezTo>
                  <a:pt x="3063510" y="0"/>
                  <a:pt x="3163651" y="41480"/>
                  <a:pt x="3237486" y="115315"/>
                </a:cubicBezTo>
                <a:cubicBezTo>
                  <a:pt x="3311320" y="189150"/>
                  <a:pt x="3352800" y="289291"/>
                  <a:pt x="3352800" y="393709"/>
                </a:cubicBezTo>
                <a:lnTo>
                  <a:pt x="3352800" y="1968492"/>
                </a:lnTo>
                <a:cubicBezTo>
                  <a:pt x="3352800" y="2072910"/>
                  <a:pt x="3311320" y="2173051"/>
                  <a:pt x="3237486" y="2246886"/>
                </a:cubicBezTo>
                <a:cubicBezTo>
                  <a:pt x="3163651" y="2320721"/>
                  <a:pt x="3063510" y="2362200"/>
                  <a:pt x="2959092" y="2362200"/>
                </a:cubicBezTo>
                <a:lnTo>
                  <a:pt x="393708" y="2362200"/>
                </a:lnTo>
                <a:cubicBezTo>
                  <a:pt x="289290" y="2362200"/>
                  <a:pt x="189149" y="2320720"/>
                  <a:pt x="115314" y="2246885"/>
                </a:cubicBezTo>
                <a:cubicBezTo>
                  <a:pt x="41479" y="2173050"/>
                  <a:pt x="0" y="2072909"/>
                  <a:pt x="0" y="1968491"/>
                </a:cubicBezTo>
                <a:lnTo>
                  <a:pt x="0" y="393708"/>
                </a:lnTo>
                <a:close/>
              </a:path>
            </a:pathLst>
          </a:cu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609600" y="5040868"/>
            <a:ext cx="35052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If </a:t>
            </a:r>
            <a:r>
              <a:rPr lang="en-US" dirty="0" err="1" smtClean="0"/>
              <a:t>read_input</a:t>
            </a:r>
            <a:r>
              <a:rPr lang="en-US" dirty="0" smtClean="0"/>
              <a:t>() reads 200 </a:t>
            </a:r>
            <a:r>
              <a:rPr lang="en-US" dirty="0" err="1" smtClean="0"/>
              <a:t>ints</a:t>
            </a:r>
            <a:r>
              <a:rPr lang="en-US" dirty="0" smtClean="0"/>
              <a:t> </a:t>
            </a:r>
            <a:endParaRPr lang="en-US" dirty="0"/>
          </a:p>
        </p:txBody>
      </p:sp>
      <p:sp>
        <p:nvSpPr>
          <p:cNvPr id="18" name="TextBox 17"/>
          <p:cNvSpPr txBox="1"/>
          <p:nvPr/>
        </p:nvSpPr>
        <p:spPr>
          <a:xfrm>
            <a:off x="609600" y="5040868"/>
            <a:ext cx="35052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t>If </a:t>
            </a:r>
            <a:r>
              <a:rPr lang="en-US" dirty="0" err="1" smtClean="0"/>
              <a:t>read_input</a:t>
            </a:r>
            <a:r>
              <a:rPr lang="en-US" dirty="0" smtClean="0"/>
              <a:t>() reads &gt;256 </a:t>
            </a:r>
            <a:r>
              <a:rPr lang="en-US" dirty="0" err="1" smtClean="0"/>
              <a:t>ints</a:t>
            </a:r>
            <a:r>
              <a:rPr lang="en-US" dirty="0" smtClean="0"/>
              <a:t> </a:t>
            </a:r>
            <a:endParaRPr lang="en-US" dirty="0"/>
          </a:p>
        </p:txBody>
      </p:sp>
      <p:sp>
        <p:nvSpPr>
          <p:cNvPr id="19" name="TextBox 18"/>
          <p:cNvSpPr txBox="1"/>
          <p:nvPr/>
        </p:nvSpPr>
        <p:spPr>
          <a:xfrm>
            <a:off x="4724400" y="4648200"/>
            <a:ext cx="3352800" cy="369332"/>
          </a:xfrm>
          <a:prstGeom prst="rect">
            <a:avLst/>
          </a:prstGeom>
          <a:noFill/>
        </p:spPr>
        <p:txBody>
          <a:bodyPr wrap="square" rtlCol="0">
            <a:spAutoFit/>
          </a:bodyPr>
          <a:lstStyle/>
          <a:p>
            <a:pPr algn="ctr"/>
            <a:r>
              <a:rPr lang="en-US" dirty="0" smtClean="0">
                <a:solidFill>
                  <a:schemeClr val="bg1"/>
                </a:solidFill>
              </a:rPr>
              <a:t>buffer</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11"/>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6" grpId="0" animBg="1"/>
      <p:bldP spid="7" grpId="0" animBg="1"/>
      <p:bldP spid="8" grpId="0" animBg="1"/>
      <p:bldP spid="14" grpId="0" animBg="1"/>
      <p:bldP spid="15" grpId="0" animBg="1"/>
      <p:bldP spid="16" grpId="0" animBg="1"/>
      <p:bldP spid="17" grpId="0" animBg="1"/>
      <p:bldP spid="17" grpId="1" animBg="1"/>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457200" y="1066800"/>
            <a:ext cx="8229600" cy="5064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lgn="ctr">
              <a:buNone/>
            </a:pPr>
            <a:r>
              <a:rPr lang="en-US" dirty="0" err="1" smtClean="0"/>
              <a:t>netcat_receive</a:t>
            </a:r>
            <a:endParaRPr lang="en-US" dirty="0" smtClean="0"/>
          </a:p>
        </p:txBody>
      </p:sp>
      <p:sp>
        <p:nvSpPr>
          <p:cNvPr id="2" name="Title 1"/>
          <p:cNvSpPr>
            <a:spLocks noGrp="1"/>
          </p:cNvSpPr>
          <p:nvPr>
            <p:ph type="title"/>
          </p:nvPr>
        </p:nvSpPr>
        <p:spPr/>
        <p:txBody>
          <a:bodyPr/>
          <a:lstStyle/>
          <a:p>
            <a:r>
              <a:rPr lang="en-US" dirty="0" smtClean="0"/>
              <a:t>Performance of Dataflow Sampling (2)</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25</a:t>
            </a:fld>
            <a:endParaRPr lang="en-US" alt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40159161"/>
              </p:ext>
            </p:extLst>
          </p:nvPr>
        </p:nvGraphicFramePr>
        <p:xfrm>
          <a:off x="457200" y="16002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477000" y="1676400"/>
            <a:ext cx="1800664" cy="646331"/>
          </a:xfrm>
          <a:prstGeom prst="rect">
            <a:avLst/>
          </a:prstGeom>
          <a:ln w="1905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dirty="0" smtClean="0"/>
              <a:t>Throughput with no analysis</a:t>
            </a:r>
          </a:p>
        </p:txBody>
      </p:sp>
    </p:spTree>
    <p:extLst>
      <p:ext uri="{BB962C8B-B14F-4D97-AF65-F5344CB8AC3E}">
        <p14:creationId xmlns:p14="http://schemas.microsoft.com/office/powerpoint/2010/main" val="32753496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bwMode="auto">
          <a:xfrm>
            <a:off x="457200" y="1066800"/>
            <a:ext cx="8229600" cy="5064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lgn="ctr">
              <a:buNone/>
            </a:pPr>
            <a:r>
              <a:rPr lang="en-US" dirty="0" err="1" smtClean="0"/>
              <a:t>ssh_transmit</a:t>
            </a:r>
            <a:endParaRPr lang="en-US" dirty="0" smtClean="0"/>
          </a:p>
        </p:txBody>
      </p:sp>
      <p:sp>
        <p:nvSpPr>
          <p:cNvPr id="2" name="Title 1"/>
          <p:cNvSpPr>
            <a:spLocks noGrp="1"/>
          </p:cNvSpPr>
          <p:nvPr>
            <p:ph type="title"/>
          </p:nvPr>
        </p:nvSpPr>
        <p:spPr/>
        <p:txBody>
          <a:bodyPr/>
          <a:lstStyle/>
          <a:p>
            <a:r>
              <a:rPr lang="en-US" dirty="0" smtClean="0"/>
              <a:t>Performance of Dataflow Sampling (3)</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26</a:t>
            </a:fld>
            <a:endParaRPr lang="en-US" altLang="en-US" dirty="0"/>
          </a:p>
        </p:txBody>
      </p:sp>
      <p:graphicFrame>
        <p:nvGraphicFramePr>
          <p:cNvPr id="7" name="Chart 6"/>
          <p:cNvGraphicFramePr>
            <a:graphicFrameLocks/>
          </p:cNvGraphicFramePr>
          <p:nvPr>
            <p:extLst>
              <p:ext uri="{D42A27DB-BD31-4B8C-83A1-F6EECF244321}">
                <p14:modId xmlns:p14="http://schemas.microsoft.com/office/powerpoint/2010/main" val="2168450842"/>
              </p:ext>
            </p:extLst>
          </p:nvPr>
        </p:nvGraphicFramePr>
        <p:xfrm>
          <a:off x="457200" y="1600200"/>
          <a:ext cx="8229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477000" y="1523999"/>
            <a:ext cx="1800664" cy="646331"/>
          </a:xfrm>
          <a:prstGeom prst="rect">
            <a:avLst/>
          </a:prstGeom>
          <a:ln w="19050"/>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dirty="0" smtClean="0"/>
              <a:t>Throughput with no analysis</a:t>
            </a:r>
          </a:p>
        </p:txBody>
      </p:sp>
    </p:spTree>
    <p:extLst>
      <p:ext uri="{BB962C8B-B14F-4D97-AF65-F5344CB8AC3E}">
        <p14:creationId xmlns:p14="http://schemas.microsoft.com/office/powerpoint/2010/main" val="6282242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err="1" smtClean="0"/>
              <a:t>netcat_receive</a:t>
            </a:r>
            <a:r>
              <a:rPr lang="en-US" dirty="0" smtClean="0"/>
              <a:t> running with benchmark</a:t>
            </a:r>
            <a:endParaRPr lang="en-US" dirty="0"/>
          </a:p>
        </p:txBody>
      </p:sp>
      <p:sp>
        <p:nvSpPr>
          <p:cNvPr id="2" name="Title 1"/>
          <p:cNvSpPr>
            <a:spLocks noGrp="1"/>
          </p:cNvSpPr>
          <p:nvPr>
            <p:ph type="title"/>
          </p:nvPr>
        </p:nvSpPr>
        <p:spPr/>
        <p:txBody>
          <a:bodyPr/>
          <a:lstStyle/>
          <a:p>
            <a:r>
              <a:rPr lang="en-US" dirty="0" smtClean="0"/>
              <a:t>Accuracy with Background Tasks</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27</a:t>
            </a:fld>
            <a:endParaRPr lang="en-US" altLang="en-US" dirty="0"/>
          </a:p>
        </p:txBody>
      </p:sp>
      <p:graphicFrame>
        <p:nvGraphicFramePr>
          <p:cNvPr id="7" name="Chart 6"/>
          <p:cNvGraphicFramePr>
            <a:graphicFrameLocks/>
          </p:cNvGraphicFramePr>
          <p:nvPr>
            <p:extLst>
              <p:ext uri="{D42A27DB-BD31-4B8C-83A1-F6EECF244321}">
                <p14:modId xmlns:p14="http://schemas.microsoft.com/office/powerpoint/2010/main" val="764458013"/>
              </p:ext>
            </p:extLst>
          </p:nvPr>
        </p:nvGraphicFramePr>
        <p:xfrm>
          <a:off x="457200" y="1600200"/>
          <a:ext cx="82296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91462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Width Test</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28</a:t>
            </a:fld>
            <a:endParaRPr lang="en-US" altLang="en-US" dirty="0"/>
          </a:p>
        </p:txBody>
      </p:sp>
      <p:sp>
        <p:nvSpPr>
          <p:cNvPr id="3" name="Rectangle 2"/>
          <p:cNvSpPr/>
          <p:nvPr/>
        </p:nvSpPr>
        <p:spPr>
          <a:xfrm>
            <a:off x="0" y="1447800"/>
            <a:ext cx="457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22898" y="1447800"/>
            <a:ext cx="914400"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Rectangle 6"/>
          <p:cNvSpPr/>
          <p:nvPr/>
        </p:nvSpPr>
        <p:spPr>
          <a:xfrm>
            <a:off x="1828800" y="1447800"/>
            <a:ext cx="914400"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8" name="Rectangle 7"/>
          <p:cNvSpPr/>
          <p:nvPr/>
        </p:nvSpPr>
        <p:spPr>
          <a:xfrm>
            <a:off x="2743200" y="1447800"/>
            <a:ext cx="914400"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ectangle 8"/>
          <p:cNvSpPr/>
          <p:nvPr/>
        </p:nvSpPr>
        <p:spPr>
          <a:xfrm>
            <a:off x="3658450" y="1447800"/>
            <a:ext cx="914400"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4572000" y="1447800"/>
            <a:ext cx="914400" cy="91440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Rectangle 10"/>
          <p:cNvSpPr/>
          <p:nvPr/>
        </p:nvSpPr>
        <p:spPr>
          <a:xfrm>
            <a:off x="5486400" y="1447800"/>
            <a:ext cx="914400" cy="914400"/>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ectangle 11"/>
          <p:cNvSpPr/>
          <p:nvPr/>
        </p:nvSpPr>
        <p:spPr>
          <a:xfrm>
            <a:off x="6382603" y="1447800"/>
            <a:ext cx="914400" cy="914400"/>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Rectangle 12"/>
          <p:cNvSpPr/>
          <p:nvPr/>
        </p:nvSpPr>
        <p:spPr>
          <a:xfrm>
            <a:off x="7297003" y="1447800"/>
            <a:ext cx="914400" cy="914400"/>
          </a:xfrm>
          <a:prstGeom prst="rect">
            <a:avLst/>
          </a:prstGeom>
          <a:solidFill>
            <a:srgbClr val="00B0F0"/>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p:cNvSpPr/>
          <p:nvPr/>
        </p:nvSpPr>
        <p:spPr>
          <a:xfrm>
            <a:off x="8229600" y="1447800"/>
            <a:ext cx="457200" cy="91440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Rectangle 14"/>
          <p:cNvSpPr/>
          <p:nvPr/>
        </p:nvSpPr>
        <p:spPr>
          <a:xfrm>
            <a:off x="8686800" y="1447800"/>
            <a:ext cx="457200" cy="914400"/>
          </a:xfrm>
          <a:prstGeom prst="rect">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Rectangle 15"/>
          <p:cNvSpPr/>
          <p:nvPr/>
        </p:nvSpPr>
        <p:spPr>
          <a:xfrm>
            <a:off x="457200" y="1447800"/>
            <a:ext cx="457200" cy="914400"/>
          </a:xfrm>
          <a:prstGeom prst="rect">
            <a:avLst/>
          </a:prstGeom>
          <a:solidFill>
            <a:srgbClr val="2DFF8C"/>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174702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this Work</a:t>
            </a:r>
            <a:endParaRPr lang="en-US" dirty="0"/>
          </a:p>
        </p:txBody>
      </p:sp>
      <p:sp>
        <p:nvSpPr>
          <p:cNvPr id="3" name="Content Placeholder 2"/>
          <p:cNvSpPr>
            <a:spLocks noGrp="1"/>
          </p:cNvSpPr>
          <p:nvPr>
            <p:ph idx="1"/>
          </p:nvPr>
        </p:nvSpPr>
        <p:spPr/>
        <p:txBody>
          <a:bodyPr/>
          <a:lstStyle/>
          <a:p>
            <a:r>
              <a:rPr lang="en-US" dirty="0" smtClean="0"/>
              <a:t>High quality dynamic software analysis</a:t>
            </a:r>
          </a:p>
          <a:p>
            <a:pPr lvl="1"/>
            <a:r>
              <a:rPr lang="en-US" dirty="0" smtClean="0"/>
              <a:t>Find </a:t>
            </a:r>
            <a:r>
              <a:rPr lang="en-US" b="1" dirty="0" smtClean="0"/>
              <a:t>difficult bugs</a:t>
            </a:r>
            <a:r>
              <a:rPr lang="en-US" dirty="0" smtClean="0"/>
              <a:t> that other analyses miss</a:t>
            </a:r>
          </a:p>
          <a:p>
            <a:pPr lvl="2"/>
            <a:endParaRPr lang="en-US" dirty="0" smtClean="0"/>
          </a:p>
          <a:p>
            <a:pPr lvl="4"/>
            <a:endParaRPr lang="en-US" dirty="0" smtClean="0"/>
          </a:p>
          <a:p>
            <a:r>
              <a:rPr lang="en-US" b="1" dirty="0" smtClean="0"/>
              <a:t>Distribute Tests </a:t>
            </a:r>
            <a:r>
              <a:rPr lang="en-US" dirty="0" smtClean="0"/>
              <a:t>to Large Populations</a:t>
            </a:r>
          </a:p>
          <a:p>
            <a:pPr lvl="1"/>
            <a:r>
              <a:rPr lang="en-US" dirty="0" smtClean="0"/>
              <a:t>Low overhead or users get angry</a:t>
            </a:r>
          </a:p>
          <a:p>
            <a:pPr lvl="2"/>
            <a:endParaRPr lang="en-US" dirty="0" smtClean="0"/>
          </a:p>
          <a:p>
            <a:pPr lvl="2"/>
            <a:endParaRPr lang="en-US" dirty="0" smtClean="0"/>
          </a:p>
          <a:p>
            <a:r>
              <a:rPr lang="en-US" dirty="0" smtClean="0"/>
              <a:t>Accomplished by </a:t>
            </a:r>
            <a:r>
              <a:rPr lang="en-US" b="1" dirty="0" smtClean="0"/>
              <a:t>sampling the analyses</a:t>
            </a:r>
            <a:endParaRPr lang="en-US" dirty="0" smtClean="0"/>
          </a:p>
          <a:p>
            <a:pPr lvl="1"/>
            <a:r>
              <a:rPr lang="en-US" dirty="0" smtClean="0"/>
              <a:t>Each user only tests part of the program</a:t>
            </a:r>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3</a:t>
            </a:fld>
            <a:endParaRPr lang="en-US" altLang="en-US" dirty="0"/>
          </a:p>
        </p:txBody>
      </p:sp>
    </p:spTree>
    <p:extLst>
      <p:ext uri="{BB962C8B-B14F-4D97-AF65-F5344CB8AC3E}">
        <p14:creationId xmlns:p14="http://schemas.microsoft.com/office/powerpoint/2010/main" val="1920807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Dataflow Analysis</a:t>
            </a:r>
            <a:endParaRPr lang="en-US" dirty="0"/>
          </a:p>
        </p:txBody>
      </p:sp>
      <p:sp>
        <p:nvSpPr>
          <p:cNvPr id="3" name="Content Placeholder 2"/>
          <p:cNvSpPr>
            <a:spLocks noGrp="1"/>
          </p:cNvSpPr>
          <p:nvPr>
            <p:ph idx="1"/>
          </p:nvPr>
        </p:nvSpPr>
        <p:spPr/>
        <p:txBody>
          <a:bodyPr/>
          <a:lstStyle/>
          <a:p>
            <a:pPr marL="1341438" lvl="4" indent="0">
              <a:buNone/>
            </a:pPr>
            <a:endParaRPr lang="en-US" b="1" dirty="0" smtClean="0"/>
          </a:p>
          <a:p>
            <a:r>
              <a:rPr lang="en-US" b="1" dirty="0" smtClean="0"/>
              <a:t>Associate</a:t>
            </a:r>
            <a:r>
              <a:rPr lang="en-US" dirty="0" smtClean="0"/>
              <a:t> meta-data with program values</a:t>
            </a:r>
          </a:p>
          <a:p>
            <a:endParaRPr lang="en-US" dirty="0" smtClean="0"/>
          </a:p>
          <a:p>
            <a:r>
              <a:rPr lang="en-US" b="1" dirty="0" smtClean="0"/>
              <a:t>Propagate/Clear</a:t>
            </a:r>
            <a:r>
              <a:rPr lang="en-US" dirty="0" smtClean="0"/>
              <a:t> meta-data while executing</a:t>
            </a:r>
          </a:p>
          <a:p>
            <a:endParaRPr lang="en-US" dirty="0"/>
          </a:p>
          <a:p>
            <a:r>
              <a:rPr lang="en-US" b="1" dirty="0" smtClean="0"/>
              <a:t>Check</a:t>
            </a:r>
            <a:r>
              <a:rPr lang="en-US" dirty="0" smtClean="0"/>
              <a:t> meta-data for safety &amp; correctness</a:t>
            </a:r>
          </a:p>
          <a:p>
            <a:endParaRPr lang="en-US" b="1" dirty="0"/>
          </a:p>
          <a:p>
            <a:r>
              <a:rPr lang="en-US" dirty="0" smtClean="0"/>
              <a:t>Forms </a:t>
            </a:r>
            <a:r>
              <a:rPr lang="en-US" dirty="0" err="1" smtClean="0"/>
              <a:t>dataflows</a:t>
            </a:r>
            <a:r>
              <a:rPr lang="en-US" dirty="0" smtClean="0"/>
              <a:t> of meta/shadow information</a:t>
            </a:r>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4</a:t>
            </a:fld>
            <a:endParaRPr lang="en-US" altLang="en-US" dirty="0"/>
          </a:p>
        </p:txBody>
      </p:sp>
    </p:spTree>
    <p:extLst>
      <p:ext uri="{BB962C8B-B14F-4D97-AF65-F5344CB8AC3E}">
        <p14:creationId xmlns:p14="http://schemas.microsoft.com/office/powerpoint/2010/main" val="743562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457200" y="4952999"/>
            <a:ext cx="19050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a += y</a:t>
            </a:r>
          </a:p>
        </p:txBody>
      </p:sp>
      <p:sp>
        <p:nvSpPr>
          <p:cNvPr id="22" name="Rounded Rectangle 21"/>
          <p:cNvSpPr/>
          <p:nvPr/>
        </p:nvSpPr>
        <p:spPr>
          <a:xfrm>
            <a:off x="2590800" y="4953000"/>
            <a:ext cx="19050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z = y * 75</a:t>
            </a:r>
          </a:p>
        </p:txBody>
      </p:sp>
      <p:sp>
        <p:nvSpPr>
          <p:cNvPr id="7" name="Right Arrow 6"/>
          <p:cNvSpPr/>
          <p:nvPr/>
        </p:nvSpPr>
        <p:spPr>
          <a:xfrm rot="7682756">
            <a:off x="2044897" y="4537118"/>
            <a:ext cx="800611" cy="236267"/>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0" name="Down Arrow 9"/>
          <p:cNvSpPr/>
          <p:nvPr/>
        </p:nvSpPr>
        <p:spPr>
          <a:xfrm>
            <a:off x="3429000" y="4267199"/>
            <a:ext cx="228600" cy="6858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9" name="Rounded Rectangle 18"/>
          <p:cNvSpPr/>
          <p:nvPr/>
        </p:nvSpPr>
        <p:spPr>
          <a:xfrm>
            <a:off x="2590800" y="3809999"/>
            <a:ext cx="19050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y = x * 1024</a:t>
            </a:r>
          </a:p>
        </p:txBody>
      </p:sp>
      <p:sp>
        <p:nvSpPr>
          <p:cNvPr id="20" name="Rounded Rectangle 19"/>
          <p:cNvSpPr/>
          <p:nvPr/>
        </p:nvSpPr>
        <p:spPr>
          <a:xfrm>
            <a:off x="5196840" y="3810000"/>
            <a:ext cx="173736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smtClean="0"/>
              <a:t>w = x + 42</a:t>
            </a:r>
            <a:endParaRPr lang="en-US" sz="2400" dirty="0"/>
          </a:p>
        </p:txBody>
      </p:sp>
      <p:sp>
        <p:nvSpPr>
          <p:cNvPr id="44" name="Pentagon 43"/>
          <p:cNvSpPr/>
          <p:nvPr/>
        </p:nvSpPr>
        <p:spPr>
          <a:xfrm flipH="1">
            <a:off x="6934200" y="3807226"/>
            <a:ext cx="1828800" cy="609600"/>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Check w</a:t>
            </a:r>
            <a:endParaRPr lang="en-US" sz="2400" dirty="0"/>
          </a:p>
        </p:txBody>
      </p:sp>
      <p:sp>
        <p:nvSpPr>
          <p:cNvPr id="45" name="Pentagon 44"/>
          <p:cNvSpPr/>
          <p:nvPr/>
        </p:nvSpPr>
        <p:spPr>
          <a:xfrm flipH="1">
            <a:off x="6925559" y="3810882"/>
            <a:ext cx="1828800" cy="609600"/>
          </a:xfrm>
          <a:prstGeom prst="homePlate">
            <a:avLst/>
          </a:prstGeom>
          <a:solidFill>
            <a:srgbClr val="00B05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Check w</a:t>
            </a:r>
            <a:endParaRPr lang="en-US" sz="2400" dirty="0"/>
          </a:p>
        </p:txBody>
      </p:sp>
      <p:sp>
        <p:nvSpPr>
          <p:cNvPr id="2" name="Title 1"/>
          <p:cNvSpPr>
            <a:spLocks noGrp="1"/>
          </p:cNvSpPr>
          <p:nvPr>
            <p:ph type="title"/>
          </p:nvPr>
        </p:nvSpPr>
        <p:spPr/>
        <p:txBody>
          <a:bodyPr/>
          <a:lstStyle/>
          <a:p>
            <a:r>
              <a:rPr lang="en-US" dirty="0" smtClean="0"/>
              <a:t>Example Dynamic Dataflow Analysis</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5</a:t>
            </a:fld>
            <a:endParaRPr lang="en-US" altLang="en-US" dirty="0"/>
          </a:p>
        </p:txBody>
      </p:sp>
      <p:sp>
        <p:nvSpPr>
          <p:cNvPr id="12" name="Right Arrow 11"/>
          <p:cNvSpPr/>
          <p:nvPr/>
        </p:nvSpPr>
        <p:spPr>
          <a:xfrm rot="5400000">
            <a:off x="5489993" y="3196931"/>
            <a:ext cx="1080823" cy="228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4" name="Right Arrow 13"/>
          <p:cNvSpPr/>
          <p:nvPr/>
        </p:nvSpPr>
        <p:spPr>
          <a:xfrm rot="5400000">
            <a:off x="3062825" y="3216107"/>
            <a:ext cx="960950" cy="228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6" name="Down Arrow 15"/>
          <p:cNvSpPr/>
          <p:nvPr/>
        </p:nvSpPr>
        <p:spPr>
          <a:xfrm>
            <a:off x="3429001" y="1828799"/>
            <a:ext cx="228600" cy="684917"/>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38" name="Rounded Rectangle 37"/>
          <p:cNvSpPr/>
          <p:nvPr/>
        </p:nvSpPr>
        <p:spPr>
          <a:xfrm>
            <a:off x="5181600" y="2514600"/>
            <a:ext cx="173736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smtClean="0"/>
              <a:t>validate(x)</a:t>
            </a:r>
            <a:endParaRPr lang="en-US" sz="2400" dirty="0"/>
          </a:p>
        </p:txBody>
      </p:sp>
      <p:sp>
        <p:nvSpPr>
          <p:cNvPr id="47" name="Right Arrow 46"/>
          <p:cNvSpPr/>
          <p:nvPr/>
        </p:nvSpPr>
        <p:spPr>
          <a:xfrm>
            <a:off x="4133771" y="2748095"/>
            <a:ext cx="1080823" cy="228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18" name="Rounded Rectangle 17"/>
          <p:cNvSpPr/>
          <p:nvPr/>
        </p:nvSpPr>
        <p:spPr>
          <a:xfrm>
            <a:off x="2286000" y="2516492"/>
            <a:ext cx="25146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a:t>x = </a:t>
            </a:r>
            <a:r>
              <a:rPr lang="en-US" sz="2400" dirty="0" err="1"/>
              <a:t>read_input</a:t>
            </a:r>
            <a:r>
              <a:rPr lang="en-US" sz="2400" dirty="0"/>
              <a:t>()</a:t>
            </a:r>
          </a:p>
        </p:txBody>
      </p:sp>
      <p:sp>
        <p:nvSpPr>
          <p:cNvPr id="23" name="Right Arrow 22"/>
          <p:cNvSpPr/>
          <p:nvPr/>
        </p:nvSpPr>
        <p:spPr>
          <a:xfrm flipH="1">
            <a:off x="6781800" y="2506744"/>
            <a:ext cx="1828800" cy="6096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Clear</a:t>
            </a:r>
            <a:endParaRPr lang="en-US" sz="2400" dirty="0"/>
          </a:p>
        </p:txBody>
      </p:sp>
      <p:sp>
        <p:nvSpPr>
          <p:cNvPr id="61" name="Rounded Rectangle 60"/>
          <p:cNvSpPr/>
          <p:nvPr/>
        </p:nvSpPr>
        <p:spPr>
          <a:xfrm>
            <a:off x="304800" y="4798707"/>
            <a:ext cx="1905000" cy="6096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a += y</a:t>
            </a:r>
          </a:p>
        </p:txBody>
      </p:sp>
      <p:sp>
        <p:nvSpPr>
          <p:cNvPr id="62" name="Rounded Rectangle 61"/>
          <p:cNvSpPr/>
          <p:nvPr/>
        </p:nvSpPr>
        <p:spPr>
          <a:xfrm>
            <a:off x="2438400" y="4798708"/>
            <a:ext cx="1905000" cy="6096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z = y * 75</a:t>
            </a:r>
          </a:p>
        </p:txBody>
      </p:sp>
      <p:sp>
        <p:nvSpPr>
          <p:cNvPr id="63" name="Right Arrow 62"/>
          <p:cNvSpPr/>
          <p:nvPr/>
        </p:nvSpPr>
        <p:spPr>
          <a:xfrm rot="7682756">
            <a:off x="1892497" y="4382826"/>
            <a:ext cx="800611" cy="236267"/>
          </a:xfrm>
          <a:prstGeom prst="rightArrow">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p>
        </p:txBody>
      </p:sp>
      <p:sp>
        <p:nvSpPr>
          <p:cNvPr id="64" name="Rounded Rectangle 63"/>
          <p:cNvSpPr/>
          <p:nvPr/>
        </p:nvSpPr>
        <p:spPr>
          <a:xfrm>
            <a:off x="2438400" y="3655707"/>
            <a:ext cx="1905000" cy="6096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y = x * 1024</a:t>
            </a:r>
          </a:p>
        </p:txBody>
      </p:sp>
      <p:sp>
        <p:nvSpPr>
          <p:cNvPr id="65" name="Right Arrow 64"/>
          <p:cNvSpPr/>
          <p:nvPr/>
        </p:nvSpPr>
        <p:spPr>
          <a:xfrm rot="5400000">
            <a:off x="2893617" y="3078623"/>
            <a:ext cx="994566" cy="228600"/>
          </a:xfrm>
          <a:prstGeom prst="rightArrow">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p>
        </p:txBody>
      </p:sp>
      <p:sp>
        <p:nvSpPr>
          <p:cNvPr id="67" name="Rounded Rectangle 66"/>
          <p:cNvSpPr/>
          <p:nvPr/>
        </p:nvSpPr>
        <p:spPr>
          <a:xfrm>
            <a:off x="2133600" y="2362200"/>
            <a:ext cx="2514600" cy="6096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x = </a:t>
            </a:r>
            <a:r>
              <a:rPr lang="en-US" sz="2400" dirty="0" err="1"/>
              <a:t>read_input</a:t>
            </a:r>
            <a:r>
              <a:rPr lang="en-US" sz="2400" dirty="0"/>
              <a:t>()</a:t>
            </a:r>
          </a:p>
        </p:txBody>
      </p:sp>
      <p:sp>
        <p:nvSpPr>
          <p:cNvPr id="40" name="Right Arrow 39"/>
          <p:cNvSpPr/>
          <p:nvPr/>
        </p:nvSpPr>
        <p:spPr>
          <a:xfrm>
            <a:off x="1371600" y="3116344"/>
            <a:ext cx="2003612" cy="68390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Propagate</a:t>
            </a:r>
            <a:endParaRPr lang="en-US" sz="2400" dirty="0"/>
          </a:p>
        </p:txBody>
      </p:sp>
      <p:sp>
        <p:nvSpPr>
          <p:cNvPr id="68" name="Right Arrow 67"/>
          <p:cNvSpPr/>
          <p:nvPr/>
        </p:nvSpPr>
        <p:spPr>
          <a:xfrm rot="5400000">
            <a:off x="3086100" y="4455806"/>
            <a:ext cx="609600" cy="228601"/>
          </a:xfrm>
          <a:prstGeom prst="rightArrow">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p>
        </p:txBody>
      </p:sp>
      <p:sp>
        <p:nvSpPr>
          <p:cNvPr id="66" name="Down Arrow 65"/>
          <p:cNvSpPr/>
          <p:nvPr/>
        </p:nvSpPr>
        <p:spPr>
          <a:xfrm>
            <a:off x="3352801" y="1752600"/>
            <a:ext cx="228600" cy="701040"/>
          </a:xfrm>
          <a:prstGeom prst="downArrow">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p>
        </p:txBody>
      </p:sp>
      <p:sp>
        <p:nvSpPr>
          <p:cNvPr id="39" name="Right Arrow 38"/>
          <p:cNvSpPr/>
          <p:nvPr/>
        </p:nvSpPr>
        <p:spPr>
          <a:xfrm flipH="1">
            <a:off x="3505200" y="1905000"/>
            <a:ext cx="1907240" cy="54864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Associate</a:t>
            </a:r>
            <a:endParaRPr lang="en-US" sz="2400" dirty="0"/>
          </a:p>
        </p:txBody>
      </p:sp>
      <p:sp>
        <p:nvSpPr>
          <p:cNvPr id="17" name="Rounded Rectangle 16"/>
          <p:cNvSpPr/>
          <p:nvPr/>
        </p:nvSpPr>
        <p:spPr>
          <a:xfrm>
            <a:off x="2286000" y="1219200"/>
            <a:ext cx="2514599"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dirty="0" smtClean="0"/>
              <a:t>Input</a:t>
            </a:r>
            <a:endParaRPr lang="en-US" sz="2400" dirty="0"/>
          </a:p>
        </p:txBody>
      </p:sp>
      <p:sp>
        <p:nvSpPr>
          <p:cNvPr id="5" name="Pentagon 4"/>
          <p:cNvSpPr/>
          <p:nvPr/>
        </p:nvSpPr>
        <p:spPr>
          <a:xfrm rot="16200000">
            <a:off x="1141476" y="5030724"/>
            <a:ext cx="612648" cy="1371600"/>
          </a:xfrm>
          <a:prstGeom prst="homePlate">
            <a:avLst/>
          </a:prstGeom>
        </p:spPr>
        <p:style>
          <a:lnRef idx="2">
            <a:schemeClr val="dk1"/>
          </a:lnRef>
          <a:fillRef idx="1">
            <a:schemeClr val="lt1"/>
          </a:fillRef>
          <a:effectRef idx="0">
            <a:schemeClr val="dk1"/>
          </a:effectRef>
          <a:fontRef idx="minor">
            <a:schemeClr val="dk1"/>
          </a:fontRef>
        </p:style>
        <p:txBody>
          <a:bodyPr vert="vert" rtlCol="0" anchor="ctr"/>
          <a:lstStyle/>
          <a:p>
            <a:pPr algn="ctr"/>
            <a:r>
              <a:rPr lang="en-US" sz="2400" dirty="0" smtClean="0">
                <a:solidFill>
                  <a:schemeClr val="dk1"/>
                </a:solidFill>
              </a:rPr>
              <a:t>Check a</a:t>
            </a:r>
            <a:endParaRPr lang="en-US" sz="2400" dirty="0">
              <a:solidFill>
                <a:schemeClr val="dk1"/>
              </a:solidFill>
            </a:endParaRPr>
          </a:p>
        </p:txBody>
      </p:sp>
      <p:sp>
        <p:nvSpPr>
          <p:cNvPr id="46" name="Pentagon 45"/>
          <p:cNvSpPr/>
          <p:nvPr/>
        </p:nvSpPr>
        <p:spPr>
          <a:xfrm rot="16200000">
            <a:off x="1141476" y="5030724"/>
            <a:ext cx="612648" cy="1371600"/>
          </a:xfrm>
          <a:prstGeom prst="homePlate">
            <a:avLst/>
          </a:prstGeom>
          <a:solidFill>
            <a:srgbClr val="FF0000"/>
          </a:solidFill>
        </p:spPr>
        <p:style>
          <a:lnRef idx="2">
            <a:schemeClr val="dk1"/>
          </a:lnRef>
          <a:fillRef idx="1">
            <a:schemeClr val="lt1"/>
          </a:fillRef>
          <a:effectRef idx="0">
            <a:schemeClr val="dk1"/>
          </a:effectRef>
          <a:fontRef idx="minor">
            <a:schemeClr val="dk1"/>
          </a:fontRef>
        </p:style>
        <p:txBody>
          <a:bodyPr vert="vert" rtlCol="0" anchor="ctr"/>
          <a:lstStyle/>
          <a:p>
            <a:pPr algn="ctr"/>
            <a:r>
              <a:rPr lang="en-US" sz="2400" dirty="0" smtClean="0">
                <a:solidFill>
                  <a:schemeClr val="dk1"/>
                </a:solidFill>
              </a:rPr>
              <a:t>Check a</a:t>
            </a:r>
            <a:endParaRPr lang="en-US" sz="2400" dirty="0">
              <a:solidFill>
                <a:schemeClr val="dk1"/>
              </a:solidFill>
            </a:endParaRPr>
          </a:p>
        </p:txBody>
      </p:sp>
      <p:sp>
        <p:nvSpPr>
          <p:cNvPr id="37" name="Pentagon 36"/>
          <p:cNvSpPr/>
          <p:nvPr/>
        </p:nvSpPr>
        <p:spPr>
          <a:xfrm flipH="1">
            <a:off x="4343400" y="4876800"/>
            <a:ext cx="1828800" cy="609600"/>
          </a:xfrm>
          <a:prstGeom prst="homePlat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Check z</a:t>
            </a:r>
            <a:endParaRPr lang="en-US" sz="2400" dirty="0"/>
          </a:p>
        </p:txBody>
      </p:sp>
      <p:sp>
        <p:nvSpPr>
          <p:cNvPr id="41" name="Pentagon 40"/>
          <p:cNvSpPr/>
          <p:nvPr/>
        </p:nvSpPr>
        <p:spPr>
          <a:xfrm flipH="1">
            <a:off x="4343400" y="4876800"/>
            <a:ext cx="1828800" cy="609600"/>
          </a:xfrm>
          <a:prstGeom prst="homePlate">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Check z</a:t>
            </a:r>
            <a:endParaRPr lang="en-US" sz="2400" dirty="0"/>
          </a:p>
        </p:txBody>
      </p:sp>
      <p:sp>
        <p:nvSpPr>
          <p:cNvPr id="70" name="TextBox 69"/>
          <p:cNvSpPr txBox="1"/>
          <p:nvPr/>
        </p:nvSpPr>
        <p:spPr>
          <a:xfrm>
            <a:off x="304800" y="1170056"/>
            <a:ext cx="1800664" cy="923330"/>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endParaRPr lang="en-US" dirty="0" smtClean="0"/>
          </a:p>
          <a:p>
            <a:endParaRPr lang="en-US" dirty="0"/>
          </a:p>
          <a:p>
            <a:endParaRPr lang="en-US" dirty="0" smtClean="0"/>
          </a:p>
        </p:txBody>
      </p:sp>
      <p:sp>
        <p:nvSpPr>
          <p:cNvPr id="3" name="Rounded Rectangle 2"/>
          <p:cNvSpPr/>
          <p:nvPr/>
        </p:nvSpPr>
        <p:spPr>
          <a:xfrm>
            <a:off x="381000" y="1219200"/>
            <a:ext cx="342900" cy="381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69" name="Rounded Rectangle 68"/>
          <p:cNvSpPr/>
          <p:nvPr/>
        </p:nvSpPr>
        <p:spPr>
          <a:xfrm>
            <a:off x="381000" y="1676400"/>
            <a:ext cx="342900" cy="381000"/>
          </a:xfrm>
          <a:prstGeom prst="roundRect">
            <a:avLst/>
          </a:prstGeom>
          <a:gradFill>
            <a:gsLst>
              <a:gs pos="0">
                <a:schemeClr val="accent1"/>
              </a:gs>
              <a:gs pos="35000">
                <a:schemeClr val="accent1">
                  <a:lumMod val="60000"/>
                  <a:lumOff val="40000"/>
                </a:schemeClr>
              </a:gs>
              <a:gs pos="100000">
                <a:schemeClr val="accent1">
                  <a:lumMod val="40000"/>
                  <a:lumOff val="60000"/>
                </a:schemeClr>
              </a:gs>
            </a:gsLst>
          </a:gradFill>
          <a:ln>
            <a:solidFill>
              <a:schemeClr val="accent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2400">
              <a:solidFill>
                <a:schemeClr val="dk1"/>
              </a:solidFill>
            </a:endParaRPr>
          </a:p>
        </p:txBody>
      </p:sp>
      <p:sp>
        <p:nvSpPr>
          <p:cNvPr id="6" name="TextBox 5"/>
          <p:cNvSpPr txBox="1"/>
          <p:nvPr/>
        </p:nvSpPr>
        <p:spPr>
          <a:xfrm>
            <a:off x="723900" y="1219200"/>
            <a:ext cx="1305364" cy="384721"/>
          </a:xfrm>
          <a:prstGeom prst="rect">
            <a:avLst/>
          </a:prstGeom>
          <a:noFill/>
        </p:spPr>
        <p:txBody>
          <a:bodyPr wrap="square" rtlCol="0">
            <a:spAutoFit/>
          </a:bodyPr>
          <a:lstStyle/>
          <a:p>
            <a:pPr algn="ctr"/>
            <a:r>
              <a:rPr lang="en-US" sz="1900" dirty="0" smtClean="0"/>
              <a:t>Data</a:t>
            </a:r>
          </a:p>
        </p:txBody>
      </p:sp>
      <p:sp>
        <p:nvSpPr>
          <p:cNvPr id="71" name="TextBox 70"/>
          <p:cNvSpPr txBox="1"/>
          <p:nvPr/>
        </p:nvSpPr>
        <p:spPr>
          <a:xfrm>
            <a:off x="762000" y="1657290"/>
            <a:ext cx="1305364" cy="384721"/>
          </a:xfrm>
          <a:prstGeom prst="rect">
            <a:avLst/>
          </a:prstGeom>
          <a:noFill/>
        </p:spPr>
        <p:txBody>
          <a:bodyPr wrap="square" rtlCol="0">
            <a:spAutoFit/>
          </a:bodyPr>
          <a:lstStyle/>
          <a:p>
            <a:pPr algn="ctr"/>
            <a:r>
              <a:rPr lang="en-US" sz="1900" dirty="0" smtClean="0"/>
              <a:t>Meta-data</a:t>
            </a:r>
          </a:p>
        </p:txBody>
      </p:sp>
    </p:spTree>
    <p:extLst>
      <p:ext uri="{BB962C8B-B14F-4D97-AF65-F5344CB8AC3E}">
        <p14:creationId xmlns:p14="http://schemas.microsoft.com/office/powerpoint/2010/main" val="264920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par>
                                <p:cTn id="27" presetID="1" presetClass="exit" presetSubtype="0" fill="hold" grpId="1" nodeType="withEffect">
                                  <p:stCondLst>
                                    <p:cond delay="0"/>
                                  </p:stCondLst>
                                  <p:childTnLst>
                                    <p:set>
                                      <p:cBhvr>
                                        <p:cTn id="28" dur="1" fill="hold">
                                          <p:stCondLst>
                                            <p:cond delay="0"/>
                                          </p:stCondLst>
                                        </p:cTn>
                                        <p:tgtEl>
                                          <p:spTgt spid="39"/>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40"/>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1"/>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grpId="0" nodeType="afterEffect">
                                  <p:stCondLst>
                                    <p:cond delay="250"/>
                                  </p:stCondLst>
                                  <p:childTnLst>
                                    <p:set>
                                      <p:cBhvr>
                                        <p:cTn id="45" dur="1" fill="hold">
                                          <p:stCondLst>
                                            <p:cond delay="0"/>
                                          </p:stCondLst>
                                        </p:cTn>
                                        <p:tgtEl>
                                          <p:spTgt spid="10"/>
                                        </p:tgtEl>
                                        <p:attrNameLst>
                                          <p:attrName>style.visibility</p:attrName>
                                        </p:attrNameLst>
                                      </p:cBhvr>
                                      <p:to>
                                        <p:strVal val="visible"/>
                                      </p:to>
                                    </p:set>
                                  </p:childTnLst>
                                </p:cTn>
                              </p:par>
                            </p:childTnLst>
                          </p:cTn>
                        </p:par>
                        <p:par>
                          <p:cTn id="46" fill="hold">
                            <p:stCondLst>
                              <p:cond delay="250"/>
                            </p:stCondLst>
                            <p:childTnLst>
                              <p:par>
                                <p:cTn id="47" presetID="1" presetClass="entr" presetSubtype="0"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par>
                                <p:cTn id="65" presetID="1" presetClass="exit" presetSubtype="0" fill="hold" grpId="1" nodeType="withEffect">
                                  <p:stCondLst>
                                    <p:cond delay="0"/>
                                  </p:stCondLst>
                                  <p:childTnLst>
                                    <p:set>
                                      <p:cBhvr>
                                        <p:cTn id="66" dur="1" fill="hold">
                                          <p:stCondLst>
                                            <p:cond delay="0"/>
                                          </p:stCondLst>
                                        </p:cTn>
                                        <p:tgtEl>
                                          <p:spTgt spid="23"/>
                                        </p:tgtEl>
                                        <p:attrNameLst>
                                          <p:attrName>style.visibility</p:attrName>
                                        </p:attrNameLst>
                                      </p:cBhvr>
                                      <p:to>
                                        <p:strVal val="hidden"/>
                                      </p:to>
                                    </p:set>
                                  </p:childTnLst>
                                </p:cTn>
                              </p:par>
                              <p:par>
                                <p:cTn id="67" presetID="1" presetClass="entr" presetSubtype="0"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4"/>
                                        </p:tgtEl>
                                        <p:attrNameLst>
                                          <p:attrName>style.visibility</p:attrName>
                                        </p:attrNameLst>
                                      </p:cBhvr>
                                      <p:to>
                                        <p:strVal val="visible"/>
                                      </p:to>
                                    </p:set>
                                  </p:childTnLst>
                                </p:cTn>
                              </p:par>
                            </p:childTnLst>
                          </p:cTn>
                        </p:par>
                        <p:par>
                          <p:cTn id="73" fill="hold">
                            <p:stCondLst>
                              <p:cond delay="0"/>
                            </p:stCondLst>
                            <p:childTnLst>
                              <p:par>
                                <p:cTn id="74" presetID="1" presetClass="exit" presetSubtype="0" fill="hold" grpId="1" nodeType="afterEffect">
                                  <p:stCondLst>
                                    <p:cond delay="1000"/>
                                  </p:stCondLst>
                                  <p:childTnLst>
                                    <p:set>
                                      <p:cBhvr>
                                        <p:cTn id="75" dur="1" fill="hold">
                                          <p:stCondLst>
                                            <p:cond delay="0"/>
                                          </p:stCondLst>
                                        </p:cTn>
                                        <p:tgtEl>
                                          <p:spTgt spid="44"/>
                                        </p:tgtEl>
                                        <p:attrNameLst>
                                          <p:attrName>style.visibility</p:attrName>
                                        </p:attrNameLst>
                                      </p:cBhvr>
                                      <p:to>
                                        <p:strVal val="hidden"/>
                                      </p:to>
                                    </p:set>
                                  </p:childTnLst>
                                </p:cTn>
                              </p:par>
                            </p:childTnLst>
                          </p:cTn>
                        </p:par>
                        <p:par>
                          <p:cTn id="76" fill="hold">
                            <p:stCondLst>
                              <p:cond delay="1000"/>
                            </p:stCondLst>
                            <p:childTnLst>
                              <p:par>
                                <p:cTn id="77" presetID="1" presetClass="entr" presetSubtype="0" fill="hold" grpId="0" nodeType="afterEffect">
                                  <p:stCondLst>
                                    <p:cond delay="0"/>
                                  </p:stCondLst>
                                  <p:childTnLst>
                                    <p:set>
                                      <p:cBhvr>
                                        <p:cTn id="78" dur="1" fill="hold">
                                          <p:stCondLst>
                                            <p:cond delay="0"/>
                                          </p:stCondLst>
                                        </p:cTn>
                                        <p:tgtEl>
                                          <p:spTgt spid="4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
                                        </p:tgtEl>
                                        <p:attrNameLst>
                                          <p:attrName>style.visibility</p:attrName>
                                        </p:attrNameLst>
                                      </p:cBhvr>
                                      <p:to>
                                        <p:strVal val="visible"/>
                                      </p:to>
                                    </p:set>
                                  </p:childTnLst>
                                </p:cTn>
                              </p:par>
                            </p:childTnLst>
                          </p:cTn>
                        </p:par>
                        <p:par>
                          <p:cTn id="85" fill="hold">
                            <p:stCondLst>
                              <p:cond delay="0"/>
                            </p:stCondLst>
                            <p:childTnLst>
                              <p:par>
                                <p:cTn id="86" presetID="1" presetClass="exit" presetSubtype="0" fill="hold" grpId="1" nodeType="afterEffect">
                                  <p:stCondLst>
                                    <p:cond delay="1000"/>
                                  </p:stCondLst>
                                  <p:childTnLst>
                                    <p:set>
                                      <p:cBhvr>
                                        <p:cTn id="87" dur="1" fill="hold">
                                          <p:stCondLst>
                                            <p:cond delay="0"/>
                                          </p:stCondLst>
                                        </p:cTn>
                                        <p:tgtEl>
                                          <p:spTgt spid="37"/>
                                        </p:tgtEl>
                                        <p:attrNameLst>
                                          <p:attrName>style.visibility</p:attrName>
                                        </p:attrNameLst>
                                      </p:cBhvr>
                                      <p:to>
                                        <p:strVal val="hidden"/>
                                      </p:to>
                                    </p:set>
                                  </p:childTnLst>
                                </p:cTn>
                              </p:par>
                            </p:childTnLst>
                          </p:cTn>
                        </p:par>
                        <p:par>
                          <p:cTn id="88" fill="hold">
                            <p:stCondLst>
                              <p:cond delay="1000"/>
                            </p:stCondLst>
                            <p:childTnLst>
                              <p:par>
                                <p:cTn id="89" presetID="1" presetClass="entr" presetSubtype="0" fill="hold" grpId="0" nodeType="afterEffect">
                                  <p:stCondLst>
                                    <p:cond delay="0"/>
                                  </p:stCondLst>
                                  <p:childTnLst>
                                    <p:set>
                                      <p:cBhvr>
                                        <p:cTn id="90" dur="1" fill="hold">
                                          <p:stCondLst>
                                            <p:cond delay="0"/>
                                          </p:stCondLst>
                                        </p:cTn>
                                        <p:tgtEl>
                                          <p:spTgt spid="41"/>
                                        </p:tgtEl>
                                        <p:attrNameLst>
                                          <p:attrName>style.visibility</p:attrName>
                                        </p:attrNameLst>
                                      </p:cBhvr>
                                      <p:to>
                                        <p:strVal val="visible"/>
                                      </p:to>
                                    </p:set>
                                  </p:childTnLst>
                                </p:cTn>
                              </p:par>
                              <p:par>
                                <p:cTn id="91" presetID="1" presetClass="exit" presetSubtype="0" fill="hold" grpId="1" nodeType="withEffect">
                                  <p:stCondLst>
                                    <p:cond delay="0"/>
                                  </p:stCondLst>
                                  <p:childTnLst>
                                    <p:set>
                                      <p:cBhvr>
                                        <p:cTn id="92" dur="1" fill="hold">
                                          <p:stCondLst>
                                            <p:cond delay="0"/>
                                          </p:stCondLst>
                                        </p:cTn>
                                        <p:tgtEl>
                                          <p:spTgt spid="5"/>
                                        </p:tgtEl>
                                        <p:attrNameLst>
                                          <p:attrName>style.visibility</p:attrName>
                                        </p:attrNameLst>
                                      </p:cBhvr>
                                      <p:to>
                                        <p:strVal val="hidden"/>
                                      </p:to>
                                    </p:set>
                                  </p:childTnLst>
                                </p:cTn>
                              </p:par>
                              <p:par>
                                <p:cTn id="93" presetID="1" presetClass="entr" presetSubtype="0" fill="hold" grpId="0" nodeType="withEffect">
                                  <p:stCondLst>
                                    <p:cond delay="0"/>
                                  </p:stCondLst>
                                  <p:childTnLst>
                                    <p:set>
                                      <p:cBhvr>
                                        <p:cTn id="94"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7" grpId="0" animBg="1"/>
      <p:bldP spid="10" grpId="0" animBg="1"/>
      <p:bldP spid="19" grpId="0" animBg="1"/>
      <p:bldP spid="20" grpId="0" animBg="1"/>
      <p:bldP spid="44" grpId="0" animBg="1"/>
      <p:bldP spid="44" grpId="1" animBg="1"/>
      <p:bldP spid="45" grpId="0" animBg="1"/>
      <p:bldP spid="12" grpId="0" animBg="1"/>
      <p:bldP spid="14" grpId="0" animBg="1"/>
      <p:bldP spid="16" grpId="0" animBg="1"/>
      <p:bldP spid="38" grpId="0" animBg="1"/>
      <p:bldP spid="47" grpId="0" animBg="1"/>
      <p:bldP spid="18" grpId="0" animBg="1"/>
      <p:bldP spid="23" grpId="0" animBg="1"/>
      <p:bldP spid="23" grpId="1" animBg="1"/>
      <p:bldP spid="61" grpId="0" animBg="1"/>
      <p:bldP spid="62" grpId="0" animBg="1"/>
      <p:bldP spid="63" grpId="0" animBg="1"/>
      <p:bldP spid="64" grpId="0" animBg="1"/>
      <p:bldP spid="65" grpId="0" animBg="1"/>
      <p:bldP spid="67" grpId="0" animBg="1"/>
      <p:bldP spid="40" grpId="0" animBg="1"/>
      <p:bldP spid="40" grpId="1" animBg="1"/>
      <p:bldP spid="68" grpId="0" animBg="1"/>
      <p:bldP spid="66" grpId="0" animBg="1"/>
      <p:bldP spid="39" grpId="0" animBg="1"/>
      <p:bldP spid="39" grpId="1" animBg="1"/>
      <p:bldP spid="5" grpId="0" animBg="1"/>
      <p:bldP spid="5" grpId="1" animBg="1"/>
      <p:bldP spid="46" grpId="0" animBg="1"/>
      <p:bldP spid="37" grpId="0" animBg="1"/>
      <p:bldP spid="37" grpId="1" animBg="1"/>
      <p:bldP spid="4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 name="Picture 164" descr="background.jpg"/>
          <p:cNvPicPr>
            <a:picLocks noChangeAspect="1"/>
          </p:cNvPicPr>
          <p:nvPr/>
        </p:nvPicPr>
        <p:blipFill>
          <a:blip r:embed="rId3" cstate="print"/>
          <a:stretch>
            <a:fillRect/>
          </a:stretch>
        </p:blipFill>
        <p:spPr>
          <a:xfrm>
            <a:off x="6781800" y="4343400"/>
            <a:ext cx="906236" cy="762000"/>
          </a:xfrm>
          <a:prstGeom prst="rect">
            <a:avLst/>
          </a:prstGeom>
        </p:spPr>
      </p:pic>
      <p:pic>
        <p:nvPicPr>
          <p:cNvPr id="164" name="Picture 163" descr="background.jpg"/>
          <p:cNvPicPr>
            <a:picLocks noChangeAspect="1"/>
          </p:cNvPicPr>
          <p:nvPr/>
        </p:nvPicPr>
        <p:blipFill>
          <a:blip r:embed="rId3" cstate="print"/>
          <a:stretch>
            <a:fillRect/>
          </a:stretch>
        </p:blipFill>
        <p:spPr>
          <a:xfrm>
            <a:off x="6789964" y="5410200"/>
            <a:ext cx="906236" cy="762000"/>
          </a:xfrm>
          <a:prstGeom prst="rect">
            <a:avLst/>
          </a:prstGeom>
        </p:spPr>
      </p:pic>
      <p:grpSp>
        <p:nvGrpSpPr>
          <p:cNvPr id="171" name="Group 170"/>
          <p:cNvGrpSpPr/>
          <p:nvPr/>
        </p:nvGrpSpPr>
        <p:grpSpPr>
          <a:xfrm>
            <a:off x="5791200" y="3733800"/>
            <a:ext cx="906236" cy="762000"/>
            <a:chOff x="6104164" y="3733800"/>
            <a:chExt cx="906236" cy="762000"/>
          </a:xfrm>
        </p:grpSpPr>
        <p:pic>
          <p:nvPicPr>
            <p:cNvPr id="167" name="Picture 166" descr="background.jpg"/>
            <p:cNvPicPr>
              <a:picLocks noChangeAspect="1"/>
            </p:cNvPicPr>
            <p:nvPr/>
          </p:nvPicPr>
          <p:blipFill>
            <a:blip r:embed="rId3" cstate="print"/>
            <a:stretch>
              <a:fillRect/>
            </a:stretch>
          </p:blipFill>
          <p:spPr>
            <a:xfrm>
              <a:off x="6104164" y="3733800"/>
              <a:ext cx="906236" cy="762000"/>
            </a:xfrm>
            <a:prstGeom prst="rect">
              <a:avLst/>
            </a:prstGeom>
          </p:spPr>
        </p:pic>
        <p:pic>
          <p:nvPicPr>
            <p:cNvPr id="112" name="Picture 111" descr="House.png"/>
            <p:cNvPicPr>
              <a:picLocks noChangeAspect="1"/>
            </p:cNvPicPr>
            <p:nvPr/>
          </p:nvPicPr>
          <p:blipFill>
            <a:blip r:embed="rId4" cstate="print"/>
            <a:stretch>
              <a:fillRect/>
            </a:stretch>
          </p:blipFill>
          <p:spPr>
            <a:xfrm>
              <a:off x="6172515" y="3777823"/>
              <a:ext cx="754172" cy="646905"/>
            </a:xfrm>
            <a:prstGeom prst="rect">
              <a:avLst/>
            </a:prstGeom>
          </p:spPr>
        </p:pic>
      </p:grpSp>
      <p:grpSp>
        <p:nvGrpSpPr>
          <p:cNvPr id="168" name="Group 167"/>
          <p:cNvGrpSpPr/>
          <p:nvPr/>
        </p:nvGrpSpPr>
        <p:grpSpPr>
          <a:xfrm>
            <a:off x="7856764" y="3657600"/>
            <a:ext cx="906236" cy="762000"/>
            <a:chOff x="7543800" y="3657600"/>
            <a:chExt cx="906236" cy="762000"/>
          </a:xfrm>
        </p:grpSpPr>
        <p:pic>
          <p:nvPicPr>
            <p:cNvPr id="163" name="Picture 162" descr="background.jpg"/>
            <p:cNvPicPr>
              <a:picLocks noChangeAspect="1"/>
            </p:cNvPicPr>
            <p:nvPr/>
          </p:nvPicPr>
          <p:blipFill>
            <a:blip r:embed="rId3" cstate="print"/>
            <a:stretch>
              <a:fillRect/>
            </a:stretch>
          </p:blipFill>
          <p:spPr>
            <a:xfrm>
              <a:off x="7543800" y="3657600"/>
              <a:ext cx="906236" cy="762000"/>
            </a:xfrm>
            <a:prstGeom prst="rect">
              <a:avLst/>
            </a:prstGeom>
          </p:spPr>
        </p:pic>
        <p:pic>
          <p:nvPicPr>
            <p:cNvPr id="113" name="Picture 112" descr="House.png"/>
            <p:cNvPicPr>
              <a:picLocks noChangeAspect="1"/>
            </p:cNvPicPr>
            <p:nvPr/>
          </p:nvPicPr>
          <p:blipFill>
            <a:blip r:embed="rId4" cstate="print"/>
            <a:stretch>
              <a:fillRect/>
            </a:stretch>
          </p:blipFill>
          <p:spPr>
            <a:xfrm>
              <a:off x="7623521" y="3701623"/>
              <a:ext cx="754172" cy="646905"/>
            </a:xfrm>
            <a:prstGeom prst="rect">
              <a:avLst/>
            </a:prstGeom>
          </p:spPr>
        </p:pic>
      </p:grpSp>
      <p:sp>
        <p:nvSpPr>
          <p:cNvPr id="2" name="Title 1"/>
          <p:cNvSpPr>
            <a:spLocks noGrp="1"/>
          </p:cNvSpPr>
          <p:nvPr>
            <p:ph type="title"/>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p>
            <a:r>
              <a:rPr lang="en-US" dirty="0"/>
              <a:t>Distributed Dynamic Dataflow Analysis</a:t>
            </a:r>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6</a:t>
            </a:fld>
            <a:endParaRPr lang="en-US" altLang="en-US" dirty="0"/>
          </a:p>
        </p:txBody>
      </p:sp>
      <p:grpSp>
        <p:nvGrpSpPr>
          <p:cNvPr id="170" name="Group 169"/>
          <p:cNvGrpSpPr/>
          <p:nvPr/>
        </p:nvGrpSpPr>
        <p:grpSpPr>
          <a:xfrm>
            <a:off x="5715000" y="4876800"/>
            <a:ext cx="906236" cy="762000"/>
            <a:chOff x="5943600" y="4876800"/>
            <a:chExt cx="906236" cy="762000"/>
          </a:xfrm>
        </p:grpSpPr>
        <p:pic>
          <p:nvPicPr>
            <p:cNvPr id="166" name="Picture 165" descr="background.jpg"/>
            <p:cNvPicPr>
              <a:picLocks noChangeAspect="1"/>
            </p:cNvPicPr>
            <p:nvPr/>
          </p:nvPicPr>
          <p:blipFill>
            <a:blip r:embed="rId3" cstate="print"/>
            <a:stretch>
              <a:fillRect/>
            </a:stretch>
          </p:blipFill>
          <p:spPr>
            <a:xfrm>
              <a:off x="5943600" y="4876800"/>
              <a:ext cx="906236" cy="762000"/>
            </a:xfrm>
            <a:prstGeom prst="rect">
              <a:avLst/>
            </a:prstGeom>
          </p:spPr>
        </p:pic>
        <p:pic>
          <p:nvPicPr>
            <p:cNvPr id="141" name="Picture 140" descr="House.png"/>
            <p:cNvPicPr>
              <a:picLocks noChangeAspect="1"/>
            </p:cNvPicPr>
            <p:nvPr/>
          </p:nvPicPr>
          <p:blipFill>
            <a:blip r:embed="rId4" cstate="print"/>
            <a:stretch>
              <a:fillRect/>
            </a:stretch>
          </p:blipFill>
          <p:spPr>
            <a:xfrm>
              <a:off x="6019800" y="4953000"/>
              <a:ext cx="754172" cy="646905"/>
            </a:xfrm>
            <a:prstGeom prst="rect">
              <a:avLst/>
            </a:prstGeom>
          </p:spPr>
        </p:pic>
      </p:grpSp>
      <p:pic>
        <p:nvPicPr>
          <p:cNvPr id="142" name="Picture 141" descr="House.png"/>
          <p:cNvPicPr>
            <a:picLocks noChangeAspect="1"/>
          </p:cNvPicPr>
          <p:nvPr/>
        </p:nvPicPr>
        <p:blipFill>
          <a:blip r:embed="rId4" cstate="print"/>
          <a:stretch>
            <a:fillRect/>
          </a:stretch>
        </p:blipFill>
        <p:spPr>
          <a:xfrm>
            <a:off x="6858000" y="4382295"/>
            <a:ext cx="754172" cy="646905"/>
          </a:xfrm>
          <a:prstGeom prst="rect">
            <a:avLst/>
          </a:prstGeom>
        </p:spPr>
      </p:pic>
      <p:pic>
        <p:nvPicPr>
          <p:cNvPr id="143" name="Picture 142" descr="House.png"/>
          <p:cNvPicPr>
            <a:picLocks noChangeAspect="1"/>
          </p:cNvPicPr>
          <p:nvPr/>
        </p:nvPicPr>
        <p:blipFill>
          <a:blip r:embed="rId4" cstate="print"/>
          <a:stretch>
            <a:fillRect/>
          </a:stretch>
        </p:blipFill>
        <p:spPr>
          <a:xfrm>
            <a:off x="6886366" y="5449095"/>
            <a:ext cx="754172" cy="646905"/>
          </a:xfrm>
          <a:prstGeom prst="rect">
            <a:avLst/>
          </a:prstGeom>
        </p:spPr>
      </p:pic>
      <p:grpSp>
        <p:nvGrpSpPr>
          <p:cNvPr id="169" name="Group 168"/>
          <p:cNvGrpSpPr/>
          <p:nvPr/>
        </p:nvGrpSpPr>
        <p:grpSpPr>
          <a:xfrm>
            <a:off x="7932964" y="4876801"/>
            <a:ext cx="906236" cy="762000"/>
            <a:chOff x="7628164" y="4876801"/>
            <a:chExt cx="906236" cy="762000"/>
          </a:xfrm>
        </p:grpSpPr>
        <p:pic>
          <p:nvPicPr>
            <p:cNvPr id="162" name="Picture 161" descr="background.jpg"/>
            <p:cNvPicPr>
              <a:picLocks noChangeAspect="1"/>
            </p:cNvPicPr>
            <p:nvPr/>
          </p:nvPicPr>
          <p:blipFill>
            <a:blip r:embed="rId3" cstate="print"/>
            <a:stretch>
              <a:fillRect/>
            </a:stretch>
          </p:blipFill>
          <p:spPr>
            <a:xfrm>
              <a:off x="7628164" y="4876801"/>
              <a:ext cx="906236" cy="762000"/>
            </a:xfrm>
            <a:prstGeom prst="rect">
              <a:avLst/>
            </a:prstGeom>
          </p:spPr>
        </p:pic>
        <p:pic>
          <p:nvPicPr>
            <p:cNvPr id="144" name="Picture 143" descr="House.png"/>
            <p:cNvPicPr>
              <a:picLocks noChangeAspect="1"/>
            </p:cNvPicPr>
            <p:nvPr/>
          </p:nvPicPr>
          <p:blipFill>
            <a:blip r:embed="rId4" cstate="print"/>
            <a:stretch>
              <a:fillRect/>
            </a:stretch>
          </p:blipFill>
          <p:spPr>
            <a:xfrm>
              <a:off x="7696200" y="4944947"/>
              <a:ext cx="754172" cy="646905"/>
            </a:xfrm>
            <a:prstGeom prst="rect">
              <a:avLst/>
            </a:prstGeom>
          </p:spPr>
        </p:pic>
      </p:grpSp>
      <p:sp>
        <p:nvSpPr>
          <p:cNvPr id="111" name="Content Placeholder 2"/>
          <p:cNvSpPr>
            <a:spLocks noGrp="1"/>
          </p:cNvSpPr>
          <p:nvPr>
            <p:ph idx="1"/>
          </p:nvPr>
        </p:nvSpPr>
        <p:spPr>
          <a:xfrm>
            <a:off x="457200" y="1066800"/>
            <a:ext cx="8229600" cy="1828799"/>
          </a:xfrm>
        </p:spPr>
        <p:txBody>
          <a:bodyPr/>
          <a:lstStyle/>
          <a:p>
            <a:r>
              <a:rPr lang="en-US" dirty="0" smtClean="0"/>
              <a:t>Split analysis across large populations</a:t>
            </a:r>
          </a:p>
          <a:p>
            <a:pPr lvl="1"/>
            <a:r>
              <a:rPr lang="en-US" dirty="0" smtClean="0"/>
              <a:t>Observe more runtime states</a:t>
            </a:r>
          </a:p>
          <a:p>
            <a:pPr lvl="1"/>
            <a:r>
              <a:rPr lang="en-US" dirty="0" smtClean="0"/>
              <a:t>Report problems developer never thought to test</a:t>
            </a:r>
          </a:p>
        </p:txBody>
      </p:sp>
      <p:pic>
        <p:nvPicPr>
          <p:cNvPr id="114" name="Picture 20" descr="C:\Users\Joe\AppData\Local\Microsoft\Windows\Temporary Internet Files\Content.IE5\0XJQFR4A\MCj01298860000[1].wmf"/>
          <p:cNvPicPr>
            <a:picLocks noChangeAspect="1" noChangeArrowheads="1"/>
          </p:cNvPicPr>
          <p:nvPr/>
        </p:nvPicPr>
        <p:blipFill>
          <a:blip r:embed="rId5"/>
          <a:srcRect/>
          <a:stretch>
            <a:fillRect/>
          </a:stretch>
        </p:blipFill>
        <p:spPr bwMode="auto">
          <a:xfrm>
            <a:off x="381000" y="2971800"/>
            <a:ext cx="2155126" cy="2260764"/>
          </a:xfrm>
          <a:prstGeom prst="rect">
            <a:avLst/>
          </a:prstGeom>
          <a:noFill/>
        </p:spPr>
      </p:pic>
      <p:grpSp>
        <p:nvGrpSpPr>
          <p:cNvPr id="117" name="Group 116"/>
          <p:cNvGrpSpPr/>
          <p:nvPr/>
        </p:nvGrpSpPr>
        <p:grpSpPr>
          <a:xfrm>
            <a:off x="2362203" y="3429000"/>
            <a:ext cx="1752601" cy="1122277"/>
            <a:chOff x="4268093" y="4119536"/>
            <a:chExt cx="1353804" cy="1122277"/>
          </a:xfrm>
        </p:grpSpPr>
        <p:sp>
          <p:nvSpPr>
            <p:cNvPr id="118" name="TextBox 117"/>
            <p:cNvSpPr txBox="1"/>
            <p:nvPr/>
          </p:nvSpPr>
          <p:spPr>
            <a:xfrm>
              <a:off x="4268093" y="4657038"/>
              <a:ext cx="1353804" cy="584775"/>
            </a:xfrm>
            <a:prstGeom prst="rect">
              <a:avLst/>
            </a:prstGeom>
            <a:noFill/>
          </p:spPr>
          <p:txBody>
            <a:bodyPr wrap="square" rtlCol="0">
              <a:spAutoFit/>
            </a:bodyPr>
            <a:lstStyle/>
            <a:p>
              <a:pPr algn="ctr"/>
              <a:r>
                <a:rPr lang="en-US" sz="1600" dirty="0" smtClean="0">
                  <a:latin typeface="Arial Black" pitchFamily="34" charset="0"/>
                </a:rPr>
                <a:t>Instrumented Program</a:t>
              </a:r>
              <a:endParaRPr lang="en-US" sz="1600" dirty="0">
                <a:latin typeface="Arial Black" pitchFamily="34" charset="0"/>
              </a:endParaRPr>
            </a:p>
          </p:txBody>
        </p:sp>
        <p:pic>
          <p:nvPicPr>
            <p:cNvPr id="119" name="Picture 31" descr="C:\Users\Joe\AppData\Local\Microsoft\Windows\Temporary Internet Files\Content.IE5\L7A2IK3N\MPj03961210000[1].jpg"/>
            <p:cNvPicPr>
              <a:picLocks noChangeAspect="1" noChangeArrowheads="1"/>
            </p:cNvPicPr>
            <p:nvPr/>
          </p:nvPicPr>
          <p:blipFill>
            <a:blip r:embed="rId6" cstate="print"/>
            <a:srcRect/>
            <a:stretch>
              <a:fillRect/>
            </a:stretch>
          </p:blipFill>
          <p:spPr bwMode="auto">
            <a:xfrm>
              <a:off x="4729980" y="4119536"/>
              <a:ext cx="396276" cy="582132"/>
            </a:xfrm>
            <a:prstGeom prst="rect">
              <a:avLst/>
            </a:prstGeom>
            <a:noFill/>
          </p:spPr>
        </p:pic>
      </p:grpSp>
      <p:pic>
        <p:nvPicPr>
          <p:cNvPr id="120" name="Picture 31" descr="C:\Users\Joe\AppData\Local\Microsoft\Windows\Temporary Internet Files\Content.IE5\L7A2IK3N\MPj03961210000[1].jpg"/>
          <p:cNvPicPr>
            <a:picLocks noChangeAspect="1" noChangeArrowheads="1"/>
          </p:cNvPicPr>
          <p:nvPr/>
        </p:nvPicPr>
        <p:blipFill>
          <a:blip r:embed="rId6" cstate="print"/>
          <a:srcRect/>
          <a:stretch>
            <a:fillRect/>
          </a:stretch>
        </p:blipFill>
        <p:spPr bwMode="auto">
          <a:xfrm>
            <a:off x="2992191" y="3429000"/>
            <a:ext cx="513009" cy="582132"/>
          </a:xfrm>
          <a:prstGeom prst="rect">
            <a:avLst/>
          </a:prstGeom>
          <a:noFill/>
        </p:spPr>
      </p:pic>
      <p:pic>
        <p:nvPicPr>
          <p:cNvPr id="123" name="Picture 31" descr="C:\Users\Joe\AppData\Local\Microsoft\Windows\Temporary Internet Files\Content.IE5\L7A2IK3N\MPj03961210000[1].jpg"/>
          <p:cNvPicPr>
            <a:picLocks noChangeAspect="1" noChangeArrowheads="1"/>
          </p:cNvPicPr>
          <p:nvPr/>
        </p:nvPicPr>
        <p:blipFill>
          <a:blip r:embed="rId6" cstate="print"/>
          <a:srcRect/>
          <a:stretch>
            <a:fillRect/>
          </a:stretch>
        </p:blipFill>
        <p:spPr bwMode="auto">
          <a:xfrm>
            <a:off x="2971800" y="3429000"/>
            <a:ext cx="513009" cy="582132"/>
          </a:xfrm>
          <a:prstGeom prst="rect">
            <a:avLst/>
          </a:prstGeom>
          <a:noFill/>
        </p:spPr>
      </p:pic>
      <p:pic>
        <p:nvPicPr>
          <p:cNvPr id="124" name="Picture 31" descr="C:\Users\Joe\AppData\Local\Microsoft\Windows\Temporary Internet Files\Content.IE5\L7A2IK3N\MPj03961210000[1].jpg"/>
          <p:cNvPicPr>
            <a:picLocks noChangeAspect="1" noChangeArrowheads="1"/>
          </p:cNvPicPr>
          <p:nvPr/>
        </p:nvPicPr>
        <p:blipFill>
          <a:blip r:embed="rId6" cstate="print"/>
          <a:srcRect/>
          <a:stretch>
            <a:fillRect/>
          </a:stretch>
        </p:blipFill>
        <p:spPr bwMode="auto">
          <a:xfrm>
            <a:off x="2971800" y="3429000"/>
            <a:ext cx="513009" cy="582132"/>
          </a:xfrm>
          <a:prstGeom prst="rect">
            <a:avLst/>
          </a:prstGeom>
          <a:noFill/>
        </p:spPr>
      </p:pic>
      <p:pic>
        <p:nvPicPr>
          <p:cNvPr id="125" name="Picture 31" descr="C:\Users\Joe\AppData\Local\Microsoft\Windows\Temporary Internet Files\Content.IE5\L7A2IK3N\MPj03961210000[1].jpg"/>
          <p:cNvPicPr>
            <a:picLocks noChangeAspect="1" noChangeArrowheads="1"/>
          </p:cNvPicPr>
          <p:nvPr/>
        </p:nvPicPr>
        <p:blipFill>
          <a:blip r:embed="rId6" cstate="print"/>
          <a:srcRect/>
          <a:stretch>
            <a:fillRect/>
          </a:stretch>
        </p:blipFill>
        <p:spPr bwMode="auto">
          <a:xfrm>
            <a:off x="2971800" y="3429000"/>
            <a:ext cx="513009" cy="582132"/>
          </a:xfrm>
          <a:prstGeom prst="rect">
            <a:avLst/>
          </a:prstGeom>
          <a:noFill/>
        </p:spPr>
      </p:pic>
      <p:pic>
        <p:nvPicPr>
          <p:cNvPr id="126" name="Picture 31" descr="C:\Users\Joe\AppData\Local\Microsoft\Windows\Temporary Internet Files\Content.IE5\L7A2IK3N\MPj03961210000[1].jpg"/>
          <p:cNvPicPr>
            <a:picLocks noChangeAspect="1" noChangeArrowheads="1"/>
          </p:cNvPicPr>
          <p:nvPr/>
        </p:nvPicPr>
        <p:blipFill>
          <a:blip r:embed="rId6" cstate="print"/>
          <a:srcRect/>
          <a:stretch>
            <a:fillRect/>
          </a:stretch>
        </p:blipFill>
        <p:spPr bwMode="auto">
          <a:xfrm>
            <a:off x="2971800" y="3429000"/>
            <a:ext cx="513009" cy="582132"/>
          </a:xfrm>
          <a:prstGeom prst="rect">
            <a:avLst/>
          </a:prstGeom>
          <a:noFill/>
        </p:spPr>
      </p:pic>
      <p:pic>
        <p:nvPicPr>
          <p:cNvPr id="122" name="Picture 31" descr="C:\Users\Joe\AppData\Local\Microsoft\Windows\Temporary Internet Files\Content.IE5\L7A2IK3N\MPj03961210000[1].jpg"/>
          <p:cNvPicPr>
            <a:picLocks noChangeAspect="1" noChangeArrowheads="1"/>
          </p:cNvPicPr>
          <p:nvPr/>
        </p:nvPicPr>
        <p:blipFill>
          <a:blip r:embed="rId6" cstate="print"/>
          <a:srcRect/>
          <a:stretch>
            <a:fillRect/>
          </a:stretch>
        </p:blipFill>
        <p:spPr bwMode="auto">
          <a:xfrm>
            <a:off x="2971800" y="3456468"/>
            <a:ext cx="513009" cy="582132"/>
          </a:xfrm>
          <a:prstGeom prst="rect">
            <a:avLst/>
          </a:prstGeom>
          <a:noFill/>
        </p:spPr>
      </p:pic>
      <p:pic>
        <p:nvPicPr>
          <p:cNvPr id="127" name="Picture 33" descr="C:\Users\Joe\AppData\Local\Microsoft\Windows\Temporary Internet Files\Content.IE5\76OEA6WG\MCj04347500000[1].png"/>
          <p:cNvPicPr>
            <a:picLocks noChangeAspect="1" noChangeArrowheads="1"/>
          </p:cNvPicPr>
          <p:nvPr/>
        </p:nvPicPr>
        <p:blipFill>
          <a:blip r:embed="rId7" cstate="print"/>
          <a:srcRect/>
          <a:stretch>
            <a:fillRect/>
          </a:stretch>
        </p:blipFill>
        <p:spPr bwMode="auto">
          <a:xfrm>
            <a:off x="6705600" y="5715000"/>
            <a:ext cx="440161" cy="441011"/>
          </a:xfrm>
          <a:prstGeom prst="rect">
            <a:avLst/>
          </a:prstGeom>
          <a:noFill/>
        </p:spPr>
      </p:pic>
      <p:pic>
        <p:nvPicPr>
          <p:cNvPr id="150" name="Picture 33" descr="C:\Users\Joe\AppData\Local\Microsoft\Windows\Temporary Internet Files\Content.IE5\76OEA6WG\MCj04347500000[1].png"/>
          <p:cNvPicPr>
            <a:picLocks noChangeAspect="1" noChangeArrowheads="1"/>
          </p:cNvPicPr>
          <p:nvPr/>
        </p:nvPicPr>
        <p:blipFill>
          <a:blip r:embed="rId7" cstate="print"/>
          <a:srcRect/>
          <a:stretch>
            <a:fillRect/>
          </a:stretch>
        </p:blipFill>
        <p:spPr bwMode="auto">
          <a:xfrm>
            <a:off x="5638800" y="4054789"/>
            <a:ext cx="440161" cy="441011"/>
          </a:xfrm>
          <a:prstGeom prst="rect">
            <a:avLst/>
          </a:prstGeom>
          <a:noFill/>
        </p:spPr>
      </p:pic>
      <p:sp>
        <p:nvSpPr>
          <p:cNvPr id="128" name="TextBox 127"/>
          <p:cNvSpPr txBox="1"/>
          <p:nvPr/>
        </p:nvSpPr>
        <p:spPr>
          <a:xfrm>
            <a:off x="3581400" y="3886200"/>
            <a:ext cx="1828800" cy="830997"/>
          </a:xfrm>
          <a:prstGeom prst="rect">
            <a:avLst/>
          </a:prstGeom>
          <a:noFill/>
        </p:spPr>
        <p:txBody>
          <a:bodyPr wrap="square" rtlCol="0">
            <a:spAutoFit/>
          </a:bodyPr>
          <a:lstStyle/>
          <a:p>
            <a:pPr algn="ctr"/>
            <a:endParaRPr lang="en-US" sz="1600" dirty="0" smtClean="0">
              <a:latin typeface="Arial Black" pitchFamily="34" charset="0"/>
              <a:cs typeface="Arial" pitchFamily="34" charset="0"/>
            </a:endParaRPr>
          </a:p>
          <a:p>
            <a:pPr algn="ctr"/>
            <a:r>
              <a:rPr lang="en-US" sz="1600" dirty="0" smtClean="0">
                <a:latin typeface="Arial Black" pitchFamily="34" charset="0"/>
                <a:cs typeface="Arial" pitchFamily="34" charset="0"/>
              </a:rPr>
              <a:t>Potential problems</a:t>
            </a:r>
            <a:endParaRPr lang="en-US" sz="1600" dirty="0">
              <a:latin typeface="Arial Black" pitchFamily="34" charset="0"/>
              <a:cs typeface="Arial" pitchFamily="34" charset="0"/>
            </a:endParaRPr>
          </a:p>
        </p:txBody>
      </p:sp>
      <p:pic>
        <p:nvPicPr>
          <p:cNvPr id="2050" name="Picture 2" descr="C:\Users\Joe\AppData\Local\Microsoft\Windows\Temporary Internet Files\Content.IE5\76OEA6WG\MCj04041150000[1].wmf"/>
          <p:cNvPicPr>
            <a:picLocks noChangeAspect="1" noChangeArrowheads="1"/>
          </p:cNvPicPr>
          <p:nvPr/>
        </p:nvPicPr>
        <p:blipFill>
          <a:blip r:embed="rId8" cstate="print"/>
          <a:stretch>
            <a:fillRect/>
          </a:stretch>
        </p:blipFill>
        <p:spPr bwMode="auto">
          <a:xfrm>
            <a:off x="6420351" y="3733800"/>
            <a:ext cx="265698" cy="301537"/>
          </a:xfrm>
          <a:prstGeom prst="rect">
            <a:avLst/>
          </a:prstGeom>
          <a:noFill/>
        </p:spPr>
      </p:pic>
      <p:pic>
        <p:nvPicPr>
          <p:cNvPr id="172" name="Picture 2" descr="C:\Users\Joe\AppData\Local\Microsoft\Windows\Temporary Internet Files\Content.IE5\76OEA6WG\MCj04041150000[1].wmf"/>
          <p:cNvPicPr>
            <a:picLocks noChangeAspect="1" noChangeArrowheads="1"/>
          </p:cNvPicPr>
          <p:nvPr/>
        </p:nvPicPr>
        <p:blipFill>
          <a:blip r:embed="rId8" cstate="print"/>
          <a:stretch>
            <a:fillRect/>
          </a:stretch>
        </p:blipFill>
        <p:spPr bwMode="auto">
          <a:xfrm>
            <a:off x="7410951" y="4346663"/>
            <a:ext cx="265698" cy="301537"/>
          </a:xfrm>
          <a:prstGeom prst="rect">
            <a:avLst/>
          </a:prstGeom>
          <a:noFill/>
        </p:spPr>
      </p:pic>
      <p:pic>
        <p:nvPicPr>
          <p:cNvPr id="173" name="Picture 2" descr="C:\Users\Joe\AppData\Local\Microsoft\Windows\Temporary Internet Files\Content.IE5\76OEA6WG\MCj04041150000[1].wmf"/>
          <p:cNvPicPr>
            <a:picLocks noChangeAspect="1" noChangeArrowheads="1"/>
          </p:cNvPicPr>
          <p:nvPr/>
        </p:nvPicPr>
        <p:blipFill>
          <a:blip r:embed="rId8" cstate="print"/>
          <a:stretch>
            <a:fillRect/>
          </a:stretch>
        </p:blipFill>
        <p:spPr bwMode="auto">
          <a:xfrm>
            <a:off x="8553951" y="4876800"/>
            <a:ext cx="265698" cy="301537"/>
          </a:xfrm>
          <a:prstGeom prst="rect">
            <a:avLst/>
          </a:prstGeom>
          <a:noFill/>
        </p:spPr>
      </p:pic>
      <p:pic>
        <p:nvPicPr>
          <p:cNvPr id="174" name="Picture 2" descr="C:\Users\Joe\AppData\Local\Microsoft\Windows\Temporary Internet Files\Content.IE5\76OEA6WG\MCj04041150000[1].wmf"/>
          <p:cNvPicPr>
            <a:picLocks noChangeAspect="1" noChangeArrowheads="1"/>
          </p:cNvPicPr>
          <p:nvPr/>
        </p:nvPicPr>
        <p:blipFill>
          <a:blip r:embed="rId8" cstate="print"/>
          <a:stretch>
            <a:fillRect/>
          </a:stretch>
        </p:blipFill>
        <p:spPr bwMode="auto">
          <a:xfrm>
            <a:off x="7410951" y="5413463"/>
            <a:ext cx="265698" cy="301537"/>
          </a:xfrm>
          <a:prstGeom prst="rect">
            <a:avLst/>
          </a:prstGeom>
          <a:noFill/>
        </p:spPr>
      </p:pic>
      <p:pic>
        <p:nvPicPr>
          <p:cNvPr id="175" name="Picture 2" descr="C:\Users\Joe\AppData\Local\Microsoft\Windows\Temporary Internet Files\Content.IE5\76OEA6WG\MCj04041150000[1].wmf"/>
          <p:cNvPicPr>
            <a:picLocks noChangeAspect="1" noChangeArrowheads="1"/>
          </p:cNvPicPr>
          <p:nvPr/>
        </p:nvPicPr>
        <p:blipFill>
          <a:blip r:embed="rId8" cstate="print"/>
          <a:stretch>
            <a:fillRect/>
          </a:stretch>
        </p:blipFill>
        <p:spPr bwMode="auto">
          <a:xfrm>
            <a:off x="8477751" y="3657600"/>
            <a:ext cx="265698" cy="301537"/>
          </a:xfrm>
          <a:prstGeom prst="rect">
            <a:avLst/>
          </a:prstGeom>
          <a:noFill/>
        </p:spPr>
      </p:pic>
      <p:pic>
        <p:nvPicPr>
          <p:cNvPr id="176" name="Picture 2" descr="C:\Users\Joe\AppData\Local\Microsoft\Windows\Temporary Internet Files\Content.IE5\76OEA6WG\MCj04041150000[1].wmf"/>
          <p:cNvPicPr>
            <a:picLocks noChangeAspect="1" noChangeArrowheads="1"/>
          </p:cNvPicPr>
          <p:nvPr/>
        </p:nvPicPr>
        <p:blipFill>
          <a:blip r:embed="rId8" cstate="print"/>
          <a:stretch>
            <a:fillRect/>
          </a:stretch>
        </p:blipFill>
        <p:spPr bwMode="auto">
          <a:xfrm>
            <a:off x="6344151" y="4876800"/>
            <a:ext cx="265698" cy="301537"/>
          </a:xfrm>
          <a:prstGeom prst="rect">
            <a:avLst/>
          </a:prstGeom>
          <a:noFill/>
        </p:spPr>
      </p:pic>
      <p:grpSp>
        <p:nvGrpSpPr>
          <p:cNvPr id="177" name="Group 13"/>
          <p:cNvGrpSpPr/>
          <p:nvPr/>
        </p:nvGrpSpPr>
        <p:grpSpPr>
          <a:xfrm>
            <a:off x="6324600" y="5715000"/>
            <a:ext cx="457200" cy="457200"/>
            <a:chOff x="3651250" y="2611437"/>
            <a:chExt cx="1841500" cy="1635125"/>
          </a:xfrm>
        </p:grpSpPr>
        <p:pic>
          <p:nvPicPr>
            <p:cNvPr id="178" name="Picture 4" descr="C:\Users\Joe\AppData\Local\Microsoft\Windows\Temporary Internet Files\Content.IE5\76OEA6WG\MCj04247980000[1].wmf"/>
            <p:cNvPicPr>
              <a:picLocks noChangeAspect="1" noChangeArrowheads="1"/>
            </p:cNvPicPr>
            <p:nvPr/>
          </p:nvPicPr>
          <p:blipFill>
            <a:blip r:embed="rId9"/>
            <a:srcRect/>
            <a:stretch>
              <a:fillRect/>
            </a:stretch>
          </p:blipFill>
          <p:spPr bwMode="auto">
            <a:xfrm>
              <a:off x="3651250" y="2611437"/>
              <a:ext cx="1841500" cy="1635125"/>
            </a:xfrm>
            <a:prstGeom prst="rect">
              <a:avLst/>
            </a:prstGeom>
            <a:noFill/>
          </p:spPr>
        </p:pic>
        <p:pic>
          <p:nvPicPr>
            <p:cNvPr id="179" name="Picture 26" descr="C:\Users\Joe\AppData\Local\Microsoft\Windows\Temporary Internet Files\Content.IE5\URLUNLMX\MCj04325370000[1].png"/>
            <p:cNvPicPr>
              <a:picLocks noChangeAspect="1" noChangeArrowheads="1"/>
            </p:cNvPicPr>
            <p:nvPr/>
          </p:nvPicPr>
          <p:blipFill>
            <a:blip r:embed="rId10" cstate="print"/>
            <a:srcRect/>
            <a:stretch>
              <a:fillRect/>
            </a:stretch>
          </p:blipFill>
          <p:spPr bwMode="auto">
            <a:xfrm rot="20715430" flipH="1">
              <a:off x="3982739" y="3043548"/>
              <a:ext cx="1257939" cy="836135"/>
            </a:xfrm>
            <a:prstGeom prst="rect">
              <a:avLst/>
            </a:prstGeom>
            <a:noFill/>
          </p:spPr>
        </p:pic>
      </p:grpSp>
      <p:grpSp>
        <p:nvGrpSpPr>
          <p:cNvPr id="180" name="Group 13"/>
          <p:cNvGrpSpPr/>
          <p:nvPr/>
        </p:nvGrpSpPr>
        <p:grpSpPr>
          <a:xfrm>
            <a:off x="5334000" y="4191000"/>
            <a:ext cx="457200" cy="457200"/>
            <a:chOff x="3651250" y="2611437"/>
            <a:chExt cx="1841500" cy="1635125"/>
          </a:xfrm>
        </p:grpSpPr>
        <p:pic>
          <p:nvPicPr>
            <p:cNvPr id="181" name="Picture 4" descr="C:\Users\Joe\AppData\Local\Microsoft\Windows\Temporary Internet Files\Content.IE5\76OEA6WG\MCj04247980000[1].wmf"/>
            <p:cNvPicPr>
              <a:picLocks noChangeAspect="1" noChangeArrowheads="1"/>
            </p:cNvPicPr>
            <p:nvPr/>
          </p:nvPicPr>
          <p:blipFill>
            <a:blip r:embed="rId9"/>
            <a:srcRect/>
            <a:stretch>
              <a:fillRect/>
            </a:stretch>
          </p:blipFill>
          <p:spPr bwMode="auto">
            <a:xfrm>
              <a:off x="3651250" y="2611437"/>
              <a:ext cx="1841500" cy="1635125"/>
            </a:xfrm>
            <a:prstGeom prst="rect">
              <a:avLst/>
            </a:prstGeom>
            <a:noFill/>
          </p:spPr>
        </p:pic>
        <p:pic>
          <p:nvPicPr>
            <p:cNvPr id="182" name="Picture 26" descr="C:\Users\Joe\AppData\Local\Microsoft\Windows\Temporary Internet Files\Content.IE5\URLUNLMX\MCj04325370000[1].png"/>
            <p:cNvPicPr>
              <a:picLocks noChangeAspect="1" noChangeArrowheads="1"/>
            </p:cNvPicPr>
            <p:nvPr/>
          </p:nvPicPr>
          <p:blipFill>
            <a:blip r:embed="rId10" cstate="print"/>
            <a:srcRect/>
            <a:stretch>
              <a:fillRect/>
            </a:stretch>
          </p:blipFill>
          <p:spPr bwMode="auto">
            <a:xfrm rot="20715430" flipH="1">
              <a:off x="3982739" y="3043548"/>
              <a:ext cx="1257939" cy="836135"/>
            </a:xfrm>
            <a:prstGeom prst="rect">
              <a:avLst/>
            </a:prstGeom>
            <a:noFill/>
          </p:spPr>
        </p:pic>
      </p:grpSp>
      <p:sp>
        <p:nvSpPr>
          <p:cNvPr id="50" name="Right Arrow 49"/>
          <p:cNvSpPr/>
          <p:nvPr/>
        </p:nvSpPr>
        <p:spPr>
          <a:xfrm rot="2319024">
            <a:off x="5033990" y="5145215"/>
            <a:ext cx="1877336" cy="119119"/>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Arrow 50"/>
          <p:cNvSpPr/>
          <p:nvPr/>
        </p:nvSpPr>
        <p:spPr>
          <a:xfrm>
            <a:off x="5029200" y="4267200"/>
            <a:ext cx="609600" cy="118872"/>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185987" y="2771775"/>
            <a:ext cx="4772025" cy="2638425"/>
          </a:xfrm>
          <a:prstGeom prst="rect">
            <a:avLst/>
          </a:prstGeom>
        </p:spPr>
      </p:pic>
    </p:spTree>
    <p:extLst>
      <p:ext uri="{BB962C8B-B14F-4D97-AF65-F5344CB8AC3E}">
        <p14:creationId xmlns:p14="http://schemas.microsoft.com/office/powerpoint/2010/main" val="134920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1000"/>
                                  </p:stCondLst>
                                  <p:childTnLst>
                                    <p:set>
                                      <p:cBhvr>
                                        <p:cTn id="9" dur="1" fill="hold">
                                          <p:stCondLst>
                                            <p:cond delay="0"/>
                                          </p:stCondLst>
                                        </p:cTn>
                                        <p:tgtEl>
                                          <p:spTgt spid="120"/>
                                        </p:tgtEl>
                                        <p:attrNameLst>
                                          <p:attrName>style.visibility</p:attrName>
                                        </p:attrNameLst>
                                      </p:cBhvr>
                                      <p:to>
                                        <p:strVal val="visible"/>
                                      </p:to>
                                    </p:set>
                                  </p:childTnLst>
                                </p:cTn>
                              </p:par>
                            </p:childTnLst>
                          </p:cTn>
                        </p:par>
                        <p:par>
                          <p:cTn id="10" fill="hold">
                            <p:stCondLst>
                              <p:cond delay="1000"/>
                            </p:stCondLst>
                            <p:childTnLst>
                              <p:par>
                                <p:cTn id="11" presetID="0" presetClass="path" presetSubtype="0" accel="50000" decel="50000" fill="hold" nodeType="afterEffect">
                                  <p:stCondLst>
                                    <p:cond delay="0"/>
                                  </p:stCondLst>
                                  <p:childTnLst>
                                    <p:animMotion origin="layout" path="M 2.22222E-6 -9.89824E-7 C 0.08663 -0.01179 0.17326 -0.02359 0.24514 -9.89824E-7 C 0.31701 0.02359 0.37396 0.0821 0.4309 0.14084 " pathEditMode="relative" ptsTypes="aaA">
                                      <p:cBhvr>
                                        <p:cTn id="12" dur="1000" fill="hold"/>
                                        <p:tgtEl>
                                          <p:spTgt spid="120"/>
                                        </p:tgtEl>
                                        <p:attrNameLst>
                                          <p:attrName>ppt_x</p:attrName>
                                          <p:attrName>ppt_y</p:attrName>
                                        </p:attrNameLst>
                                      </p:cBhvr>
                                    </p:animMotion>
                                  </p:childTnLst>
                                </p:cTn>
                              </p:par>
                            </p:childTnLst>
                          </p:cTn>
                        </p:par>
                        <p:par>
                          <p:cTn id="13" fill="hold">
                            <p:stCondLst>
                              <p:cond delay="2000"/>
                            </p:stCondLst>
                            <p:childTnLst>
                              <p:par>
                                <p:cTn id="14" presetID="1" presetClass="exit" presetSubtype="0" fill="hold" nodeType="afterEffect">
                                  <p:stCondLst>
                                    <p:cond delay="0"/>
                                  </p:stCondLst>
                                  <p:childTnLst>
                                    <p:set>
                                      <p:cBhvr>
                                        <p:cTn id="15" dur="1" fill="hold">
                                          <p:stCondLst>
                                            <p:cond delay="0"/>
                                          </p:stCondLst>
                                        </p:cTn>
                                        <p:tgtEl>
                                          <p:spTgt spid="120"/>
                                        </p:tgtEl>
                                        <p:attrNameLst>
                                          <p:attrName>style.visibility</p:attrName>
                                        </p:attrNameLst>
                                      </p:cBhvr>
                                      <p:to>
                                        <p:strVal val="hidden"/>
                                      </p:to>
                                    </p:set>
                                  </p:childTnLst>
                                </p:cTn>
                              </p:par>
                              <p:par>
                                <p:cTn id="16" presetID="1" presetClass="entr" presetSubtype="0" fill="hold" nodeType="withEffect">
                                  <p:stCondLst>
                                    <p:cond delay="0"/>
                                  </p:stCondLst>
                                  <p:childTnLst>
                                    <p:set>
                                      <p:cBhvr>
                                        <p:cTn id="17" dur="1" fill="hold">
                                          <p:stCondLst>
                                            <p:cond delay="0"/>
                                          </p:stCondLst>
                                        </p:cTn>
                                        <p:tgtEl>
                                          <p:spTgt spid="172"/>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2"/>
                                        </p:tgtEl>
                                        <p:attrNameLst>
                                          <p:attrName>style.visibility</p:attrName>
                                        </p:attrNameLst>
                                      </p:cBhvr>
                                      <p:to>
                                        <p:strVal val="visible"/>
                                      </p:to>
                                    </p:set>
                                  </p:childTnLst>
                                </p:cTn>
                              </p:par>
                              <p:par>
                                <p:cTn id="20" presetID="0" presetClass="path" presetSubtype="0" accel="50000" decel="50000" fill="hold" nodeType="withEffect">
                                  <p:stCondLst>
                                    <p:cond delay="0"/>
                                  </p:stCondLst>
                                  <p:childTnLst>
                                    <p:animMotion origin="layout" path="M -3.33333E-6 -4.07407E-6 C 0.10105 -0.00162 0.20243 -0.00324 0.25695 0.00371 C 0.31146 0.01065 0.31927 0.02593 0.32726 0.04121 " pathEditMode="relative" rAng="0" ptsTypes="aaA">
                                      <p:cBhvr>
                                        <p:cTn id="21" dur="1000" fill="hold"/>
                                        <p:tgtEl>
                                          <p:spTgt spid="122"/>
                                        </p:tgtEl>
                                        <p:attrNameLst>
                                          <p:attrName>ppt_x</p:attrName>
                                          <p:attrName>ppt_y</p:attrName>
                                        </p:attrNameLst>
                                      </p:cBhvr>
                                      <p:rCtr x="16400" y="1900"/>
                                    </p:animMotion>
                                  </p:childTnLst>
                                </p:cTn>
                              </p:par>
                            </p:childTnLst>
                          </p:cTn>
                        </p:par>
                        <p:par>
                          <p:cTn id="22" fill="hold">
                            <p:stCondLst>
                              <p:cond delay="3000"/>
                            </p:stCondLst>
                            <p:childTnLst>
                              <p:par>
                                <p:cTn id="23" presetID="1" presetClass="exit" presetSubtype="0" fill="hold" nodeType="afterEffect">
                                  <p:stCondLst>
                                    <p:cond delay="0"/>
                                  </p:stCondLst>
                                  <p:childTnLst>
                                    <p:set>
                                      <p:cBhvr>
                                        <p:cTn id="24" dur="1" fill="hold">
                                          <p:stCondLst>
                                            <p:cond delay="0"/>
                                          </p:stCondLst>
                                        </p:cTn>
                                        <p:tgtEl>
                                          <p:spTgt spid="122"/>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205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3"/>
                                        </p:tgtEl>
                                        <p:attrNameLst>
                                          <p:attrName>style.visibility</p:attrName>
                                        </p:attrNameLst>
                                      </p:cBhvr>
                                      <p:to>
                                        <p:strVal val="visible"/>
                                      </p:to>
                                    </p:set>
                                  </p:childTnLst>
                                </p:cTn>
                              </p:par>
                              <p:par>
                                <p:cTn id="29" presetID="0" presetClass="path" presetSubtype="0" accel="50000" decel="50000" fill="hold" nodeType="withEffect">
                                  <p:stCondLst>
                                    <p:cond delay="0"/>
                                  </p:stCondLst>
                                  <p:childTnLst>
                                    <p:animMotion origin="layout" path="M -1.38889E-6 6.10546E-7 C 0.10521 0.02058 0.21042 0.0414 0.30295 0.07863 C 0.39549 0.11586 0.47535 0.16952 0.55538 0.22317 " pathEditMode="relative" rAng="0" ptsTypes="aaA">
                                      <p:cBhvr>
                                        <p:cTn id="30" dur="1000" fill="hold"/>
                                        <p:tgtEl>
                                          <p:spTgt spid="123"/>
                                        </p:tgtEl>
                                        <p:attrNameLst>
                                          <p:attrName>ppt_x</p:attrName>
                                          <p:attrName>ppt_y</p:attrName>
                                        </p:attrNameLst>
                                      </p:cBhvr>
                                      <p:rCtr x="27800" y="11100"/>
                                    </p:animMotion>
                                  </p:childTnLst>
                                </p:cTn>
                              </p:par>
                            </p:childTnLst>
                          </p:cTn>
                        </p:par>
                        <p:par>
                          <p:cTn id="31" fill="hold">
                            <p:stCondLst>
                              <p:cond delay="4000"/>
                            </p:stCondLst>
                            <p:childTnLst>
                              <p:par>
                                <p:cTn id="32" presetID="1" presetClass="exit" presetSubtype="0" fill="hold" nodeType="afterEffect">
                                  <p:stCondLst>
                                    <p:cond delay="0"/>
                                  </p:stCondLst>
                                  <p:childTnLst>
                                    <p:set>
                                      <p:cBhvr>
                                        <p:cTn id="33" dur="1" fill="hold">
                                          <p:stCondLst>
                                            <p:cond delay="0"/>
                                          </p:stCondLst>
                                        </p:cTn>
                                        <p:tgtEl>
                                          <p:spTgt spid="123"/>
                                        </p:tgtEl>
                                        <p:attrNameLst>
                                          <p:attrName>style.visibility</p:attrName>
                                        </p:attrNameLst>
                                      </p:cBhvr>
                                      <p:to>
                                        <p:strVal val="hidden"/>
                                      </p:to>
                                    </p:set>
                                  </p:childTnLst>
                                </p:cTn>
                              </p:par>
                              <p:par>
                                <p:cTn id="34" presetID="1" presetClass="entr" presetSubtype="0" fill="hold" nodeType="withEffect">
                                  <p:stCondLst>
                                    <p:cond delay="0"/>
                                  </p:stCondLst>
                                  <p:childTnLst>
                                    <p:set>
                                      <p:cBhvr>
                                        <p:cTn id="35" dur="1" fill="hold">
                                          <p:stCondLst>
                                            <p:cond delay="0"/>
                                          </p:stCondLst>
                                        </p:cTn>
                                        <p:tgtEl>
                                          <p:spTgt spid="173"/>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24"/>
                                        </p:tgtEl>
                                        <p:attrNameLst>
                                          <p:attrName>style.visibility</p:attrName>
                                        </p:attrNameLst>
                                      </p:cBhvr>
                                      <p:to>
                                        <p:strVal val="visible"/>
                                      </p:to>
                                    </p:set>
                                  </p:childTnLst>
                                </p:cTn>
                              </p:par>
                              <p:par>
                                <p:cTn id="38" presetID="0" presetClass="path" presetSubtype="0" accel="50000" decel="50000" fill="hold" nodeType="withEffect">
                                  <p:stCondLst>
                                    <p:cond delay="0"/>
                                  </p:stCondLst>
                                  <p:childTnLst>
                                    <p:animMotion origin="layout" path="M -3.05556E-6 -2.95097E-6 C 0.11997 0.03307 0.23994 0.06638 0.31407 0.11448 C 0.3882 0.16258 0.41667 0.22572 0.44514 0.28886 " pathEditMode="relative" ptsTypes="aaA">
                                      <p:cBhvr>
                                        <p:cTn id="39" dur="1000" fill="hold"/>
                                        <p:tgtEl>
                                          <p:spTgt spid="124"/>
                                        </p:tgtEl>
                                        <p:attrNameLst>
                                          <p:attrName>ppt_x</p:attrName>
                                          <p:attrName>ppt_y</p:attrName>
                                        </p:attrNameLst>
                                      </p:cBhvr>
                                    </p:animMotion>
                                  </p:childTnLst>
                                </p:cTn>
                              </p:par>
                            </p:childTnLst>
                          </p:cTn>
                        </p:par>
                        <p:par>
                          <p:cTn id="40" fill="hold">
                            <p:stCondLst>
                              <p:cond delay="5000"/>
                            </p:stCondLst>
                            <p:childTnLst>
                              <p:par>
                                <p:cTn id="41" presetID="1" presetClass="exit" presetSubtype="0" fill="hold" nodeType="afterEffect">
                                  <p:stCondLst>
                                    <p:cond delay="0"/>
                                  </p:stCondLst>
                                  <p:childTnLst>
                                    <p:set>
                                      <p:cBhvr>
                                        <p:cTn id="42" dur="1" fill="hold">
                                          <p:stCondLst>
                                            <p:cond delay="0"/>
                                          </p:stCondLst>
                                        </p:cTn>
                                        <p:tgtEl>
                                          <p:spTgt spid="124"/>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174"/>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25"/>
                                        </p:tgtEl>
                                        <p:attrNameLst>
                                          <p:attrName>style.visibility</p:attrName>
                                        </p:attrNameLst>
                                      </p:cBhvr>
                                      <p:to>
                                        <p:strVal val="visible"/>
                                      </p:to>
                                    </p:set>
                                  </p:childTnLst>
                                </p:cTn>
                              </p:par>
                              <p:par>
                                <p:cTn id="47" presetID="0" presetClass="path" presetSubtype="0" accel="50000" decel="50000" fill="hold" nodeType="withEffect">
                                  <p:stCondLst>
                                    <p:cond delay="0"/>
                                  </p:stCondLst>
                                  <p:childTnLst>
                                    <p:animMotion origin="layout" path="M -1.38889E-6 6.10546E-7 C 0.1408 -0.00833 0.28195 -0.01642 0.37309 -0.00925 C 0.46424 -0.00208 0.50556 0.02058 0.54705 0.04325 " pathEditMode="relative" rAng="0" ptsTypes="aaA">
                                      <p:cBhvr>
                                        <p:cTn id="48" dur="1000" fill="hold"/>
                                        <p:tgtEl>
                                          <p:spTgt spid="125"/>
                                        </p:tgtEl>
                                        <p:attrNameLst>
                                          <p:attrName>ppt_x</p:attrName>
                                          <p:attrName>ppt_y</p:attrName>
                                        </p:attrNameLst>
                                      </p:cBhvr>
                                      <p:rCtr x="27300" y="1300"/>
                                    </p:animMotion>
                                  </p:childTnLst>
                                </p:cTn>
                              </p:par>
                            </p:childTnLst>
                          </p:cTn>
                        </p:par>
                        <p:par>
                          <p:cTn id="49" fill="hold">
                            <p:stCondLst>
                              <p:cond delay="6000"/>
                            </p:stCondLst>
                            <p:childTnLst>
                              <p:par>
                                <p:cTn id="50" presetID="1" presetClass="exit" presetSubtype="0" fill="hold" nodeType="afterEffect">
                                  <p:stCondLst>
                                    <p:cond delay="0"/>
                                  </p:stCondLst>
                                  <p:childTnLst>
                                    <p:set>
                                      <p:cBhvr>
                                        <p:cTn id="51" dur="1" fill="hold">
                                          <p:stCondLst>
                                            <p:cond delay="0"/>
                                          </p:stCondLst>
                                        </p:cTn>
                                        <p:tgtEl>
                                          <p:spTgt spid="125"/>
                                        </p:tgtEl>
                                        <p:attrNameLst>
                                          <p:attrName>style.visibility</p:attrName>
                                        </p:attrNameLst>
                                      </p:cBhvr>
                                      <p:to>
                                        <p:strVal val="hidden"/>
                                      </p:to>
                                    </p:set>
                                  </p:childTnLst>
                                </p:cTn>
                              </p:par>
                              <p:par>
                                <p:cTn id="52" presetID="1" presetClass="entr" presetSubtype="0" fill="hold" nodeType="withEffect">
                                  <p:stCondLst>
                                    <p:cond delay="0"/>
                                  </p:stCondLst>
                                  <p:childTnLst>
                                    <p:set>
                                      <p:cBhvr>
                                        <p:cTn id="53" dur="1" fill="hold">
                                          <p:stCondLst>
                                            <p:cond delay="0"/>
                                          </p:stCondLst>
                                        </p:cTn>
                                        <p:tgtEl>
                                          <p:spTgt spid="175"/>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126"/>
                                        </p:tgtEl>
                                        <p:attrNameLst>
                                          <p:attrName>style.visibility</p:attrName>
                                        </p:attrNameLst>
                                      </p:cBhvr>
                                      <p:to>
                                        <p:strVal val="visible"/>
                                      </p:to>
                                    </p:set>
                                  </p:childTnLst>
                                </p:cTn>
                              </p:par>
                              <p:par>
                                <p:cTn id="56" presetID="0" presetClass="path" presetSubtype="0" accel="50000" decel="50000" fill="hold" nodeType="withEffect">
                                  <p:stCondLst>
                                    <p:cond delay="0"/>
                                  </p:stCondLst>
                                  <p:childTnLst>
                                    <p:animMotion origin="layout" path="M -1.38889E-6 6.10546E-7 C 0.10174 0.02151 0.20347 0.04325 0.25729 0.07886 C 0.31094 0.11448 0.31649 0.1642 0.32205 0.21392 " pathEditMode="relative" rAng="0" ptsTypes="aaA">
                                      <p:cBhvr>
                                        <p:cTn id="57" dur="1000" fill="hold"/>
                                        <p:tgtEl>
                                          <p:spTgt spid="126"/>
                                        </p:tgtEl>
                                        <p:attrNameLst>
                                          <p:attrName>ppt_x</p:attrName>
                                          <p:attrName>ppt_y</p:attrName>
                                        </p:attrNameLst>
                                      </p:cBhvr>
                                      <p:rCtr x="16100" y="10700"/>
                                    </p:animMotion>
                                  </p:childTnLst>
                                </p:cTn>
                              </p:par>
                            </p:childTnLst>
                          </p:cTn>
                        </p:par>
                        <p:par>
                          <p:cTn id="58" fill="hold">
                            <p:stCondLst>
                              <p:cond delay="7000"/>
                            </p:stCondLst>
                            <p:childTnLst>
                              <p:par>
                                <p:cTn id="59" presetID="1" presetClass="exit" presetSubtype="0" fill="hold" nodeType="afterEffect">
                                  <p:stCondLst>
                                    <p:cond delay="0"/>
                                  </p:stCondLst>
                                  <p:childTnLst>
                                    <p:set>
                                      <p:cBhvr>
                                        <p:cTn id="60" dur="1" fill="hold">
                                          <p:stCondLst>
                                            <p:cond delay="0"/>
                                          </p:stCondLst>
                                        </p:cTn>
                                        <p:tgtEl>
                                          <p:spTgt spid="126"/>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0"/>
                                          </p:stCondLst>
                                        </p:cTn>
                                        <p:tgtEl>
                                          <p:spTgt spid="176"/>
                                        </p:tgtEl>
                                        <p:attrNameLst>
                                          <p:attrName>style.visibility</p:attrName>
                                        </p:attrNameLst>
                                      </p:cBhvr>
                                      <p:to>
                                        <p:strVal val="visible"/>
                                      </p:to>
                                    </p:set>
                                  </p:childTnLst>
                                </p:cTn>
                              </p:par>
                            </p:childTnLst>
                          </p:cTn>
                        </p:par>
                        <p:par>
                          <p:cTn id="63" fill="hold">
                            <p:stCondLst>
                              <p:cond delay="7000"/>
                            </p:stCondLst>
                            <p:childTnLst>
                              <p:par>
                                <p:cTn id="64" presetID="1" presetClass="exit" presetSubtype="0" fill="hold" nodeType="afterEffect">
                                  <p:stCondLst>
                                    <p:cond delay="0"/>
                                  </p:stCondLst>
                                  <p:childTnLst>
                                    <p:set>
                                      <p:cBhvr>
                                        <p:cTn id="65" dur="1" fill="hold">
                                          <p:stCondLst>
                                            <p:cond delay="0"/>
                                          </p:stCondLst>
                                        </p:cTn>
                                        <p:tgtEl>
                                          <p:spTgt spid="117"/>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150"/>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127"/>
                                        </p:tgtEl>
                                        <p:attrNameLst>
                                          <p:attrName>style.visibility</p:attrName>
                                        </p:attrNameLst>
                                      </p:cBhvr>
                                      <p:to>
                                        <p:strVal val="visible"/>
                                      </p:to>
                                    </p:set>
                                  </p:childTnLst>
                                </p:cTn>
                              </p:par>
                              <p:par>
                                <p:cTn id="72" presetID="1" presetClass="exit" presetSubtype="0" fill="hold" nodeType="withEffect">
                                  <p:stCondLst>
                                    <p:cond delay="0"/>
                                  </p:stCondLst>
                                  <p:childTnLst>
                                    <p:set>
                                      <p:cBhvr>
                                        <p:cTn id="73" dur="1" fill="hold">
                                          <p:stCondLst>
                                            <p:cond delay="0"/>
                                          </p:stCondLst>
                                        </p:cTn>
                                        <p:tgtEl>
                                          <p:spTgt spid="174"/>
                                        </p:tgtEl>
                                        <p:attrNameLst>
                                          <p:attrName>style.visibility</p:attrName>
                                        </p:attrNameLst>
                                      </p:cBhvr>
                                      <p:to>
                                        <p:strVal val="hidden"/>
                                      </p:to>
                                    </p:set>
                                  </p:childTnLst>
                                </p:cTn>
                              </p:par>
                              <p:par>
                                <p:cTn id="74" presetID="1" presetClass="exit" presetSubtype="0" fill="hold" nodeType="withEffect">
                                  <p:stCondLst>
                                    <p:cond delay="0"/>
                                  </p:stCondLst>
                                  <p:childTnLst>
                                    <p:set>
                                      <p:cBhvr>
                                        <p:cTn id="75" dur="1" fill="hold">
                                          <p:stCondLst>
                                            <p:cond delay="0"/>
                                          </p:stCondLst>
                                        </p:cTn>
                                        <p:tgtEl>
                                          <p:spTgt spid="2050"/>
                                        </p:tgtEl>
                                        <p:attrNameLst>
                                          <p:attrName>style.visibility</p:attrName>
                                        </p:attrNameLst>
                                      </p:cBhvr>
                                      <p:to>
                                        <p:strVal val="hidden"/>
                                      </p:to>
                                    </p:set>
                                  </p:childTnLst>
                                </p:cTn>
                              </p:par>
                              <p:par>
                                <p:cTn id="76" presetID="1" presetClass="entr" presetSubtype="0" fill="hold" grpId="0" nodeType="withEffect">
                                  <p:stCondLst>
                                    <p:cond delay="0"/>
                                  </p:stCondLst>
                                  <p:childTnLst>
                                    <p:set>
                                      <p:cBhvr>
                                        <p:cTn id="77" dur="1" fill="hold">
                                          <p:stCondLst>
                                            <p:cond delay="0"/>
                                          </p:stCondLst>
                                        </p:cTn>
                                        <p:tgtEl>
                                          <p:spTgt spid="128"/>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51"/>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50"/>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nodeType="clickEffect">
                                  <p:stCondLst>
                                    <p:cond delay="0"/>
                                  </p:stCondLst>
                                  <p:childTnLst>
                                    <p:set>
                                      <p:cBhvr>
                                        <p:cTn id="85" dur="1" fill="hold">
                                          <p:stCondLst>
                                            <p:cond delay="0"/>
                                          </p:stCondLst>
                                        </p:cTn>
                                        <p:tgtEl>
                                          <p:spTgt spid="177"/>
                                        </p:tgtEl>
                                        <p:attrNameLst>
                                          <p:attrName>style.visibility</p:attrName>
                                        </p:attrNameLst>
                                      </p:cBhvr>
                                      <p:to>
                                        <p:strVal val="visible"/>
                                      </p:to>
                                    </p:set>
                                  </p:childTnLst>
                                </p:cTn>
                              </p:par>
                              <p:par>
                                <p:cTn id="86" presetID="1" presetClass="exit" presetSubtype="0" fill="hold" grpId="1" nodeType="withEffect">
                                  <p:stCondLst>
                                    <p:cond delay="0"/>
                                  </p:stCondLst>
                                  <p:childTnLst>
                                    <p:set>
                                      <p:cBhvr>
                                        <p:cTn id="87" dur="1" fill="hold">
                                          <p:stCondLst>
                                            <p:cond delay="0"/>
                                          </p:stCondLst>
                                        </p:cTn>
                                        <p:tgtEl>
                                          <p:spTgt spid="128"/>
                                        </p:tgtEl>
                                        <p:attrNameLst>
                                          <p:attrName>style.visibility</p:attrName>
                                        </p:attrNameLst>
                                      </p:cBhvr>
                                      <p:to>
                                        <p:strVal val="hidden"/>
                                      </p:to>
                                    </p:set>
                                  </p:childTnLst>
                                </p:cTn>
                              </p:par>
                              <p:par>
                                <p:cTn id="88" presetID="0" presetClass="path" presetSubtype="0" accel="50000" decel="50000" fill="hold" nodeType="withEffect">
                                  <p:stCondLst>
                                    <p:cond delay="0"/>
                                  </p:stCondLst>
                                  <p:childTnLst>
                                    <p:animMotion origin="layout" path="M 5.55556E-7 -7.40741E-6 C -0.10417 0.00995 -0.20834 0.0199 -0.28681 -0.00487 C -0.36528 -0.02964 -0.41806 -0.08913 -0.47084 -0.14839 " pathEditMode="relative" ptsTypes="aaA">
                                      <p:cBhvr>
                                        <p:cTn id="89" dur="1000" fill="hold"/>
                                        <p:tgtEl>
                                          <p:spTgt spid="177"/>
                                        </p:tgtEl>
                                        <p:attrNameLst>
                                          <p:attrName>ppt_x</p:attrName>
                                          <p:attrName>ppt_y</p:attrName>
                                        </p:attrNameLst>
                                      </p:cBhvr>
                                    </p:animMotion>
                                  </p:childTnLst>
                                </p:cTn>
                              </p:par>
                              <p:par>
                                <p:cTn id="90" presetID="1" presetClass="exit" presetSubtype="0" fill="hold" grpId="1" nodeType="withEffect">
                                  <p:stCondLst>
                                    <p:cond delay="0"/>
                                  </p:stCondLst>
                                  <p:childTnLst>
                                    <p:set>
                                      <p:cBhvr>
                                        <p:cTn id="91" dur="1" fill="hold">
                                          <p:stCondLst>
                                            <p:cond delay="0"/>
                                          </p:stCondLst>
                                        </p:cTn>
                                        <p:tgtEl>
                                          <p:spTgt spid="51"/>
                                        </p:tgtEl>
                                        <p:attrNameLst>
                                          <p:attrName>style.visibility</p:attrName>
                                        </p:attrNameLst>
                                      </p:cBhvr>
                                      <p:to>
                                        <p:strVal val="hidden"/>
                                      </p:to>
                                    </p:set>
                                  </p:childTnLst>
                                </p:cTn>
                              </p:par>
                              <p:par>
                                <p:cTn id="92" presetID="1" presetClass="exit" presetSubtype="0" fill="hold" grpId="1" nodeType="withEffect">
                                  <p:stCondLst>
                                    <p:cond delay="0"/>
                                  </p:stCondLst>
                                  <p:childTnLst>
                                    <p:set>
                                      <p:cBhvr>
                                        <p:cTn id="93" dur="1" fill="hold">
                                          <p:stCondLst>
                                            <p:cond delay="0"/>
                                          </p:stCondLst>
                                        </p:cTn>
                                        <p:tgtEl>
                                          <p:spTgt spid="50"/>
                                        </p:tgtEl>
                                        <p:attrNameLst>
                                          <p:attrName>style.visibility</p:attrName>
                                        </p:attrNameLst>
                                      </p:cBhvr>
                                      <p:to>
                                        <p:strVal val="hidden"/>
                                      </p:to>
                                    </p:set>
                                  </p:childTnLst>
                                </p:cTn>
                              </p:par>
                            </p:childTnLst>
                          </p:cTn>
                        </p:par>
                        <p:par>
                          <p:cTn id="94" fill="hold">
                            <p:stCondLst>
                              <p:cond delay="1000"/>
                            </p:stCondLst>
                            <p:childTnLst>
                              <p:par>
                                <p:cTn id="95" presetID="1" presetClass="entr" presetSubtype="0" fill="hold" nodeType="afterEffect">
                                  <p:stCondLst>
                                    <p:cond delay="0"/>
                                  </p:stCondLst>
                                  <p:childTnLst>
                                    <p:set>
                                      <p:cBhvr>
                                        <p:cTn id="96" dur="1" fill="hold">
                                          <p:stCondLst>
                                            <p:cond delay="0"/>
                                          </p:stCondLst>
                                        </p:cTn>
                                        <p:tgtEl>
                                          <p:spTgt spid="180"/>
                                        </p:tgtEl>
                                        <p:attrNameLst>
                                          <p:attrName>style.visibility</p:attrName>
                                        </p:attrNameLst>
                                      </p:cBhvr>
                                      <p:to>
                                        <p:strVal val="visible"/>
                                      </p:to>
                                    </p:set>
                                  </p:childTnLst>
                                </p:cTn>
                              </p:par>
                              <p:par>
                                <p:cTn id="97" presetID="0" presetClass="path" presetSubtype="0" accel="50000" decel="50000" fill="hold" nodeType="withEffect">
                                  <p:stCondLst>
                                    <p:cond delay="0"/>
                                  </p:stCondLst>
                                  <p:childTnLst>
                                    <p:animMotion origin="layout" path="M 8.05556E-6 9.25926E-6 C -0.06371 -0.00532 -0.12743 -0.01064 -0.18767 -0.0074 C -0.24791 -0.00416 -0.30468 0.00741 -0.36128 0.01899 " pathEditMode="relative" ptsTypes="aaA">
                                      <p:cBhvr>
                                        <p:cTn id="98" dur="1000" fill="hold"/>
                                        <p:tgtEl>
                                          <p:spTgt spid="180"/>
                                        </p:tgtEl>
                                        <p:attrNameLst>
                                          <p:attrName>ppt_x</p:attrName>
                                          <p:attrName>ppt_y</p:attrName>
                                        </p:attrNameLst>
                                      </p:cBhvr>
                                    </p:animMotion>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p:bldP spid="128" grpId="1"/>
      <p:bldP spid="50" grpId="0" animBg="1"/>
      <p:bldP spid="50" grpId="1" animBg="1"/>
      <p:bldP spid="51" grpId="0" animBg="1"/>
      <p:bldP spid="51"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2"/>
          <p:cNvSpPr txBox="1">
            <a:spLocks/>
          </p:cNvSpPr>
          <p:nvPr/>
        </p:nvSpPr>
        <p:spPr bwMode="auto">
          <a:xfrm>
            <a:off x="4572000" y="1066800"/>
            <a:ext cx="4038600" cy="5064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lvl="3"/>
            <a:endParaRPr lang="en-US" dirty="0" smtClean="0"/>
          </a:p>
          <a:p>
            <a:r>
              <a:rPr lang="en-US" dirty="0" smtClean="0"/>
              <a:t>Taint Analysis</a:t>
            </a:r>
            <a:br>
              <a:rPr lang="en-US" dirty="0" smtClean="0"/>
            </a:br>
            <a:r>
              <a:rPr lang="en-US" sz="2400" dirty="0" smtClean="0"/>
              <a:t>(</a:t>
            </a:r>
            <a:r>
              <a:rPr lang="en-US" sz="2400" dirty="0" err="1" smtClean="0"/>
              <a:t>e.g.TaintCheck</a:t>
            </a:r>
            <a:r>
              <a:rPr lang="en-US" sz="2400" dirty="0" smtClean="0"/>
              <a:t>)</a:t>
            </a:r>
            <a:endParaRPr lang="en-US" sz="2400" dirty="0"/>
          </a:p>
          <a:p>
            <a:pPr lvl="3"/>
            <a:endParaRPr lang="en-US" dirty="0" smtClean="0"/>
          </a:p>
          <a:p>
            <a:pPr lvl="3"/>
            <a:endParaRPr lang="en-US" dirty="0" smtClean="0"/>
          </a:p>
          <a:p>
            <a:r>
              <a:rPr lang="en-US" dirty="0" smtClean="0"/>
              <a:t>Dynamic Bounds Checking</a:t>
            </a:r>
            <a:endParaRPr lang="en-US" dirty="0"/>
          </a:p>
          <a:p>
            <a:endParaRPr lang="en-US" dirty="0" smtClean="0"/>
          </a:p>
          <a:p>
            <a:r>
              <a:rPr lang="en-US" dirty="0" smtClean="0"/>
              <a:t>FP Accuracy Verification</a:t>
            </a:r>
            <a:endParaRPr lang="en-US" dirty="0"/>
          </a:p>
        </p:txBody>
      </p:sp>
      <p:sp>
        <p:nvSpPr>
          <p:cNvPr id="15" name="Content Placeholder 2"/>
          <p:cNvSpPr>
            <a:spLocks noGrp="1"/>
          </p:cNvSpPr>
          <p:nvPr>
            <p:ph idx="1"/>
          </p:nvPr>
        </p:nvSpPr>
        <p:spPr>
          <a:xfrm>
            <a:off x="457200" y="1066800"/>
            <a:ext cx="4114800" cy="5064125"/>
          </a:xfrm>
        </p:spPr>
        <p:txBody>
          <a:bodyPr/>
          <a:lstStyle/>
          <a:p>
            <a:pPr lvl="3"/>
            <a:endParaRPr lang="en-US" dirty="0" smtClean="0"/>
          </a:p>
          <a:p>
            <a:r>
              <a:rPr lang="en-US" dirty="0" smtClean="0"/>
              <a:t>Symbolic Execution</a:t>
            </a:r>
          </a:p>
          <a:p>
            <a:pPr lvl="4"/>
            <a:endParaRPr lang="en-US" dirty="0">
              <a:solidFill>
                <a:schemeClr val="bg1"/>
              </a:solidFill>
            </a:endParaRPr>
          </a:p>
          <a:p>
            <a:pPr lvl="5"/>
            <a:endParaRPr lang="en-US" dirty="0" smtClean="0">
              <a:solidFill>
                <a:schemeClr val="bg1"/>
              </a:solidFill>
            </a:endParaRPr>
          </a:p>
          <a:p>
            <a:r>
              <a:rPr lang="en-US" dirty="0" smtClean="0"/>
              <a:t>Data Race Detection</a:t>
            </a:r>
            <a:br>
              <a:rPr lang="en-US" dirty="0" smtClean="0"/>
            </a:br>
            <a:r>
              <a:rPr lang="en-US" sz="2400" dirty="0" smtClean="0"/>
              <a:t>(e.g. Helgrind)</a:t>
            </a:r>
            <a:endParaRPr lang="en-US" dirty="0"/>
          </a:p>
          <a:p>
            <a:pPr lvl="3"/>
            <a:endParaRPr lang="en-US" dirty="0" smtClean="0"/>
          </a:p>
          <a:p>
            <a:pPr lvl="3"/>
            <a:endParaRPr lang="en-US" dirty="0" smtClean="0"/>
          </a:p>
          <a:p>
            <a:r>
              <a:rPr lang="en-US" dirty="0" smtClean="0"/>
              <a:t>Memory Checking</a:t>
            </a:r>
            <a:br>
              <a:rPr lang="en-US" dirty="0" smtClean="0"/>
            </a:br>
            <a:r>
              <a:rPr lang="en-US" sz="2400" dirty="0" smtClean="0"/>
              <a:t>(e.g. Dr. Memory)</a:t>
            </a:r>
            <a:endParaRPr lang="en-US" dirty="0" smtClean="0"/>
          </a:p>
          <a:p>
            <a:endParaRPr lang="en-US" dirty="0"/>
          </a:p>
          <a:p>
            <a:endParaRPr lang="en-US" dirty="0" smtClean="0"/>
          </a:p>
        </p:txBody>
      </p:sp>
      <p:sp>
        <p:nvSpPr>
          <p:cNvPr id="2" name="Title 1"/>
          <p:cNvSpPr>
            <a:spLocks noGrp="1"/>
          </p:cNvSpPr>
          <p:nvPr>
            <p:ph type="title"/>
          </p:nvPr>
        </p:nvSpPr>
        <p:spPr/>
        <p:txBody>
          <a:bodyPr/>
          <a:lstStyle/>
          <a:p>
            <a:r>
              <a:rPr lang="en-US" dirty="0" smtClean="0"/>
              <a:t>Problem: DDAs are Slow</a:t>
            </a:r>
            <a:endParaRPr lang="en-US" dirty="0"/>
          </a:p>
        </p:txBody>
      </p:sp>
      <p:sp>
        <p:nvSpPr>
          <p:cNvPr id="4" name="Slide Number Placeholder 3"/>
          <p:cNvSpPr>
            <a:spLocks noGrp="1"/>
          </p:cNvSpPr>
          <p:nvPr>
            <p:ph type="sldNum" sz="quarter" idx="12"/>
          </p:nvPr>
        </p:nvSpPr>
        <p:spPr/>
        <p:txBody>
          <a:bodyPr/>
          <a:lstStyle/>
          <a:p>
            <a:fld id="{AC5898B9-ED2C-4925-9C9E-7644545534BD}" type="slidenum">
              <a:rPr lang="en-US" altLang="en-US" smtClean="0"/>
              <a:pPr/>
              <a:t>7</a:t>
            </a:fld>
            <a:endParaRPr lang="en-US" altLang="en-US" dirty="0"/>
          </a:p>
        </p:txBody>
      </p:sp>
      <p:sp>
        <p:nvSpPr>
          <p:cNvPr id="8" name="TextBox 7"/>
          <p:cNvSpPr txBox="1"/>
          <p:nvPr/>
        </p:nvSpPr>
        <p:spPr>
          <a:xfrm>
            <a:off x="1219200" y="1981200"/>
            <a:ext cx="2103120" cy="704088"/>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2800" b="1" u="sng"/>
            </a:lvl1pPr>
          </a:lstStyle>
          <a:p>
            <a:pPr algn="ctr"/>
            <a:r>
              <a:rPr lang="en-US" sz="4000" u="none" dirty="0" smtClean="0">
                <a:solidFill>
                  <a:srgbClr val="FF0000"/>
                </a:solidFill>
              </a:rPr>
              <a:t>10-200x</a:t>
            </a:r>
            <a:endParaRPr lang="en-US" sz="4000" u="none" dirty="0">
              <a:solidFill>
                <a:srgbClr val="FF0000"/>
              </a:solidFill>
            </a:endParaRPr>
          </a:p>
        </p:txBody>
      </p:sp>
      <p:sp>
        <p:nvSpPr>
          <p:cNvPr id="9" name="TextBox 8"/>
          <p:cNvSpPr txBox="1"/>
          <p:nvPr/>
        </p:nvSpPr>
        <p:spPr>
          <a:xfrm>
            <a:off x="6434328" y="2362200"/>
            <a:ext cx="2176272" cy="704088"/>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4000" b="1" u="none">
                <a:solidFill>
                  <a:srgbClr val="FF0000"/>
                </a:solidFill>
              </a:defRPr>
            </a:lvl1pPr>
          </a:lstStyle>
          <a:p>
            <a:pPr algn="ctr"/>
            <a:r>
              <a:rPr lang="en-US" dirty="0"/>
              <a:t>2</a:t>
            </a:r>
            <a:r>
              <a:rPr lang="en-US" dirty="0" smtClean="0"/>
              <a:t>-200x</a:t>
            </a:r>
            <a:endParaRPr lang="en-US" dirty="0"/>
          </a:p>
        </p:txBody>
      </p:sp>
      <p:sp>
        <p:nvSpPr>
          <p:cNvPr id="18" name="TextBox 17"/>
          <p:cNvSpPr txBox="1"/>
          <p:nvPr/>
        </p:nvSpPr>
        <p:spPr>
          <a:xfrm>
            <a:off x="6708648" y="3711714"/>
            <a:ext cx="1901952" cy="707886"/>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4000" b="1" u="none">
                <a:solidFill>
                  <a:srgbClr val="FF0000"/>
                </a:solidFill>
              </a:defRPr>
            </a:lvl1pPr>
          </a:lstStyle>
          <a:p>
            <a:pPr algn="ctr"/>
            <a:r>
              <a:rPr lang="en-US" dirty="0" smtClean="0"/>
              <a:t>10-80x</a:t>
            </a:r>
            <a:endParaRPr lang="en-US" dirty="0"/>
          </a:p>
        </p:txBody>
      </p:sp>
      <p:sp>
        <p:nvSpPr>
          <p:cNvPr id="19" name="TextBox 18"/>
          <p:cNvSpPr txBox="1"/>
          <p:nvPr/>
        </p:nvSpPr>
        <p:spPr>
          <a:xfrm>
            <a:off x="1219200" y="5311914"/>
            <a:ext cx="2103120" cy="707886"/>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2800" b="1" u="sng"/>
            </a:lvl1pPr>
          </a:lstStyle>
          <a:p>
            <a:pPr algn="ctr"/>
            <a:r>
              <a:rPr lang="en-US" sz="4000" u="none" dirty="0" smtClean="0">
                <a:solidFill>
                  <a:srgbClr val="FF0000"/>
                </a:solidFill>
              </a:rPr>
              <a:t>5-50x</a:t>
            </a:r>
            <a:endParaRPr lang="en-US" sz="4000" u="none" dirty="0">
              <a:solidFill>
                <a:srgbClr val="FF0000"/>
              </a:solidFill>
            </a:endParaRPr>
          </a:p>
        </p:txBody>
      </p:sp>
      <p:sp>
        <p:nvSpPr>
          <p:cNvPr id="20" name="TextBox 19"/>
          <p:cNvSpPr txBox="1"/>
          <p:nvPr/>
        </p:nvSpPr>
        <p:spPr>
          <a:xfrm>
            <a:off x="7239000" y="4772561"/>
            <a:ext cx="1371600" cy="1323439"/>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2800" b="1" u="sng"/>
            </a:lvl1pPr>
          </a:lstStyle>
          <a:p>
            <a:pPr algn="ctr"/>
            <a:r>
              <a:rPr lang="en-US" sz="4000" u="none" dirty="0" smtClean="0">
                <a:solidFill>
                  <a:srgbClr val="FF0000"/>
                </a:solidFill>
              </a:rPr>
              <a:t>100-500x</a:t>
            </a:r>
            <a:endParaRPr lang="en-US" sz="4000" u="none" dirty="0">
              <a:solidFill>
                <a:srgbClr val="FF0000"/>
              </a:solidFill>
            </a:endParaRPr>
          </a:p>
        </p:txBody>
      </p:sp>
      <p:sp>
        <p:nvSpPr>
          <p:cNvPr id="12" name="TextBox 11"/>
          <p:cNvSpPr txBox="1"/>
          <p:nvPr/>
        </p:nvSpPr>
        <p:spPr>
          <a:xfrm>
            <a:off x="1219200" y="3711714"/>
            <a:ext cx="2103120" cy="707886"/>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just">
              <a:defRPr sz="2800" b="1" u="sng"/>
            </a:lvl1pPr>
          </a:lstStyle>
          <a:p>
            <a:pPr algn="ctr"/>
            <a:r>
              <a:rPr lang="en-US" sz="4000" u="none" dirty="0" smtClean="0">
                <a:solidFill>
                  <a:srgbClr val="FF0000"/>
                </a:solidFill>
              </a:rPr>
              <a:t>2-300x</a:t>
            </a:r>
            <a:endParaRPr lang="en-US" sz="4000" u="none" dirty="0">
              <a:solidFill>
                <a:srgbClr val="FF0000"/>
              </a:solidFill>
            </a:endParaRPr>
          </a:p>
        </p:txBody>
      </p:sp>
    </p:spTree>
    <p:extLst>
      <p:ext uri="{BB962C8B-B14F-4D97-AF65-F5344CB8AC3E}">
        <p14:creationId xmlns:p14="http://schemas.microsoft.com/office/powerpoint/2010/main" val="1316863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Solution: Sampling</a:t>
            </a:r>
            <a:endParaRPr lang="en-US" dirty="0"/>
          </a:p>
        </p:txBody>
      </p:sp>
      <p:sp>
        <p:nvSpPr>
          <p:cNvPr id="3" name="Slide Number Placeholder 2"/>
          <p:cNvSpPr>
            <a:spLocks noGrp="1"/>
          </p:cNvSpPr>
          <p:nvPr>
            <p:ph type="sldNum" sz="quarter" idx="12"/>
          </p:nvPr>
        </p:nvSpPr>
        <p:spPr>
          <a:xfrm>
            <a:off x="6553200" y="6400800"/>
            <a:ext cx="2133600" cy="457200"/>
          </a:xfrm>
        </p:spPr>
        <p:txBody>
          <a:bodyPr/>
          <a:lstStyle/>
          <a:p>
            <a:fld id="{1FC43652-29FC-4863-885F-EF39FB626472}" type="slidenum">
              <a:rPr lang="en-US" altLang="en-US" smtClean="0"/>
              <a:pPr/>
              <a:t>8</a:t>
            </a:fld>
            <a:endParaRPr lang="en-US" altLang="en-US"/>
          </a:p>
        </p:txBody>
      </p:sp>
      <p:sp>
        <p:nvSpPr>
          <p:cNvPr id="4" name="Content Placeholder 2"/>
          <p:cNvSpPr txBox="1">
            <a:spLocks/>
          </p:cNvSpPr>
          <p:nvPr/>
        </p:nvSpPr>
        <p:spPr>
          <a:xfrm>
            <a:off x="457200" y="1066800"/>
            <a:ext cx="8229600" cy="5064125"/>
          </a:xfrm>
          <a:prstGeom prst="rect">
            <a:avLst/>
          </a:prstGeom>
        </p:spPr>
        <p:txBody>
          <a:bodyPr/>
          <a:lst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r>
              <a:rPr lang="en-US" dirty="0" smtClean="0"/>
              <a:t>Lower overheads by skipping some analyses</a:t>
            </a:r>
          </a:p>
        </p:txBody>
      </p:sp>
      <p:graphicFrame>
        <p:nvGraphicFramePr>
          <p:cNvPr id="6" name="Chart 5"/>
          <p:cNvGraphicFramePr>
            <a:graphicFrameLocks/>
          </p:cNvGraphicFramePr>
          <p:nvPr>
            <p:extLst>
              <p:ext uri="{D42A27DB-BD31-4B8C-83A1-F6EECF244321}">
                <p14:modId xmlns:p14="http://schemas.microsoft.com/office/powerpoint/2010/main" val="1118251874"/>
              </p:ext>
            </p:extLst>
          </p:nvPr>
        </p:nvGraphicFramePr>
        <p:xfrm>
          <a:off x="452284" y="1600200"/>
          <a:ext cx="8229600" cy="3733800"/>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Straight Connector 7"/>
          <p:cNvCxnSpPr/>
          <p:nvPr/>
        </p:nvCxnSpPr>
        <p:spPr>
          <a:xfrm>
            <a:off x="8534400" y="1981200"/>
            <a:ext cx="0" cy="2941320"/>
          </a:xfrm>
          <a:prstGeom prst="line">
            <a:avLst/>
          </a:prstGeom>
          <a:ln w="317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086600" y="5029200"/>
            <a:ext cx="1600200" cy="830997"/>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ctr">
              <a:defRPr sz="2400"/>
            </a:lvl1pPr>
          </a:lstStyle>
          <a:p>
            <a:pPr algn="r"/>
            <a:r>
              <a:rPr lang="en-US" dirty="0" smtClean="0"/>
              <a:t>Complete</a:t>
            </a:r>
            <a:br>
              <a:rPr lang="en-US" dirty="0" smtClean="0"/>
            </a:br>
            <a:r>
              <a:rPr lang="en-US" dirty="0" smtClean="0"/>
              <a:t>Analysis</a:t>
            </a:r>
            <a:endParaRPr lang="en-US" dirty="0"/>
          </a:p>
        </p:txBody>
      </p:sp>
      <p:sp>
        <p:nvSpPr>
          <p:cNvPr id="10" name="TextBox 9"/>
          <p:cNvSpPr txBox="1"/>
          <p:nvPr/>
        </p:nvSpPr>
        <p:spPr>
          <a:xfrm>
            <a:off x="1371600" y="5029201"/>
            <a:ext cx="1447800" cy="830997"/>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defPPr>
              <a:defRPr lang="en-US"/>
            </a:defPPr>
            <a:lvl1pPr algn="ctr">
              <a:defRPr sz="3200"/>
            </a:lvl1pPr>
          </a:lstStyle>
          <a:p>
            <a:pPr algn="l"/>
            <a:r>
              <a:rPr lang="en-US" sz="2400" dirty="0" smtClean="0"/>
              <a:t>No</a:t>
            </a:r>
          </a:p>
          <a:p>
            <a:pPr algn="l"/>
            <a:r>
              <a:rPr lang="en-US" sz="2400" dirty="0" smtClean="0"/>
              <a:t>Analysis</a:t>
            </a:r>
            <a:endParaRPr lang="en-US" sz="2400"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18820" y="4922520"/>
            <a:ext cx="1615580" cy="1234440"/>
          </a:xfrm>
          <a:prstGeom prst="rect">
            <a:avLst/>
          </a:prstGeom>
        </p:spPr>
      </p:pic>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74443" y="4922520"/>
            <a:ext cx="1615580" cy="1234440"/>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03720" y="4940808"/>
            <a:ext cx="1618488" cy="1236661"/>
          </a:xfrm>
          <a:prstGeom prst="rect">
            <a:avLst/>
          </a:prstGeom>
        </p:spPr>
      </p:pic>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71535" y="4920298"/>
            <a:ext cx="1618488" cy="1236661"/>
          </a:xfrm>
          <a:prstGeom prst="rect">
            <a:avLst/>
          </a:prstGeom>
        </p:spPr>
      </p:pic>
    </p:spTree>
    <p:extLst>
      <p:ext uri="{BB962C8B-B14F-4D97-AF65-F5344CB8AC3E}">
        <p14:creationId xmlns:p14="http://schemas.microsoft.com/office/powerpoint/2010/main" val="102586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xit"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Allows Distribution</a:t>
            </a:r>
            <a:endParaRPr lang="en-US" dirty="0"/>
          </a:p>
        </p:txBody>
      </p:sp>
      <p:sp>
        <p:nvSpPr>
          <p:cNvPr id="3" name="Slide Number Placeholder 2"/>
          <p:cNvSpPr>
            <a:spLocks noGrp="1"/>
          </p:cNvSpPr>
          <p:nvPr>
            <p:ph type="sldNum" sz="quarter" idx="12"/>
          </p:nvPr>
        </p:nvSpPr>
        <p:spPr>
          <a:xfrm>
            <a:off x="6553200" y="6400800"/>
            <a:ext cx="2133600" cy="457200"/>
          </a:xfrm>
        </p:spPr>
        <p:txBody>
          <a:bodyPr/>
          <a:lstStyle/>
          <a:p>
            <a:fld id="{1FC43652-29FC-4863-885F-EF39FB626472}" type="slidenum">
              <a:rPr lang="en-US" altLang="en-US" smtClean="0"/>
              <a:pPr/>
              <a:t>9</a:t>
            </a:fld>
            <a:endParaRPr lang="en-US" altLang="en-US"/>
          </a:p>
        </p:txBody>
      </p:sp>
      <p:graphicFrame>
        <p:nvGraphicFramePr>
          <p:cNvPr id="6" name="Chart 5"/>
          <p:cNvGraphicFramePr>
            <a:graphicFrameLocks/>
          </p:cNvGraphicFramePr>
          <p:nvPr>
            <p:extLst>
              <p:ext uri="{D42A27DB-BD31-4B8C-83A1-F6EECF244321}">
                <p14:modId xmlns:p14="http://schemas.microsoft.com/office/powerpoint/2010/main" val="3124890301"/>
              </p:ext>
            </p:extLst>
          </p:nvPr>
        </p:nvGraphicFramePr>
        <p:xfrm>
          <a:off x="457200" y="1604244"/>
          <a:ext cx="82296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12" name="Right Arrow 11"/>
          <p:cNvSpPr/>
          <p:nvPr/>
        </p:nvSpPr>
        <p:spPr>
          <a:xfrm rot="16200000">
            <a:off x="8168640" y="3755569"/>
            <a:ext cx="73152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086600" y="4193065"/>
            <a:ext cx="1752600" cy="461665"/>
          </a:xfrm>
          <a:prstGeom prst="rect">
            <a:avLst/>
          </a:prstGeom>
          <a:solidFill>
            <a:schemeClr val="bg1"/>
          </a:solidFill>
          <a:ln>
            <a:solidFill>
              <a:schemeClr val="tx1"/>
            </a:solidFill>
          </a:ln>
        </p:spPr>
        <p:txBody>
          <a:bodyPr wrap="square" rtlCol="0">
            <a:spAutoFit/>
          </a:bodyPr>
          <a:lstStyle/>
          <a:p>
            <a:pPr algn="ctr"/>
            <a:r>
              <a:rPr lang="en-US" sz="2400" dirty="0" smtClean="0"/>
              <a:t>Developer</a:t>
            </a:r>
          </a:p>
        </p:txBody>
      </p:sp>
      <p:sp>
        <p:nvSpPr>
          <p:cNvPr id="16" name="Right Arrow 15"/>
          <p:cNvSpPr/>
          <p:nvPr/>
        </p:nvSpPr>
        <p:spPr>
          <a:xfrm rot="5400000">
            <a:off x="2910840" y="2536370"/>
            <a:ext cx="73152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124200" y="1942010"/>
            <a:ext cx="1981200" cy="461665"/>
          </a:xfrm>
          <a:prstGeom prst="rect">
            <a:avLst/>
          </a:prstGeom>
          <a:solidFill>
            <a:schemeClr val="bg1"/>
          </a:solidFill>
          <a:ln>
            <a:solidFill>
              <a:schemeClr val="tx1"/>
            </a:solidFill>
          </a:ln>
        </p:spPr>
        <p:txBody>
          <a:bodyPr wrap="square" rtlCol="0">
            <a:spAutoFit/>
          </a:bodyPr>
          <a:lstStyle/>
          <a:p>
            <a:pPr algn="ctr"/>
            <a:r>
              <a:rPr lang="en-US" sz="2400" dirty="0" smtClean="0"/>
              <a:t>Beta Testers</a:t>
            </a:r>
          </a:p>
        </p:txBody>
      </p:sp>
      <p:sp>
        <p:nvSpPr>
          <p:cNvPr id="18" name="Right Arrow 17"/>
          <p:cNvSpPr/>
          <p:nvPr/>
        </p:nvSpPr>
        <p:spPr>
          <a:xfrm rot="5400000">
            <a:off x="1539240" y="2536370"/>
            <a:ext cx="73152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371600" y="1942010"/>
            <a:ext cx="1676400" cy="461665"/>
          </a:xfrm>
          <a:prstGeom prst="rect">
            <a:avLst/>
          </a:prstGeom>
          <a:solidFill>
            <a:schemeClr val="bg1"/>
          </a:solidFill>
          <a:ln>
            <a:solidFill>
              <a:schemeClr val="tx1"/>
            </a:solidFill>
          </a:ln>
        </p:spPr>
        <p:txBody>
          <a:bodyPr wrap="square" rtlCol="0">
            <a:spAutoFit/>
          </a:bodyPr>
          <a:lstStyle/>
          <a:p>
            <a:pPr algn="ctr"/>
            <a:r>
              <a:rPr lang="en-US" sz="2400" dirty="0" smtClean="0"/>
              <a:t>End Users</a:t>
            </a:r>
          </a:p>
        </p:txBody>
      </p:sp>
      <p:sp>
        <p:nvSpPr>
          <p:cNvPr id="21" name="TextBox 20"/>
          <p:cNvSpPr txBox="1"/>
          <p:nvPr/>
        </p:nvSpPr>
        <p:spPr>
          <a:xfrm>
            <a:off x="2057400" y="2551670"/>
            <a:ext cx="5943600" cy="1569660"/>
          </a:xfrm>
          <a:prstGeom prst="rect">
            <a:avLst/>
          </a:prstGeom>
          <a:solidFill>
            <a:schemeClr val="bg1"/>
          </a:solidFill>
          <a:ln>
            <a:solidFill>
              <a:schemeClr val="tx1"/>
            </a:solidFill>
          </a:ln>
          <a:effectLst>
            <a:outerShdw blurRad="292100" dist="139700" dir="2700000" algn="tl" rotWithShape="0">
              <a:srgbClr val="333333">
                <a:alpha val="65000"/>
              </a:srgbClr>
            </a:outerShdw>
          </a:effectLst>
        </p:spPr>
        <p:txBody>
          <a:bodyPr wrap="square" rtlCol="0">
            <a:spAutoFit/>
          </a:bodyPr>
          <a:lstStyle/>
          <a:p>
            <a:pPr algn="ctr"/>
            <a:r>
              <a:rPr lang="en-US" sz="3200" dirty="0" smtClean="0"/>
              <a:t>Many users testing at little overhead see more errors than one user at high overhead.</a:t>
            </a:r>
          </a:p>
        </p:txBody>
      </p:sp>
      <p:pic>
        <p:nvPicPr>
          <p:cNvPr id="1026" name="Picture 2" descr="C:\Program Files\Microsoft Office\MEDIA\CAGCAT10\j0195384.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8229" y="4654730"/>
            <a:ext cx="669341" cy="683314"/>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1408943" y="989418"/>
            <a:ext cx="1601131" cy="955050"/>
            <a:chOff x="1408943" y="1211488"/>
            <a:chExt cx="1601131" cy="955050"/>
          </a:xfrm>
        </p:grpSpPr>
        <p:grpSp>
          <p:nvGrpSpPr>
            <p:cNvPr id="5" name="Group 4"/>
            <p:cNvGrpSpPr/>
            <p:nvPr/>
          </p:nvGrpSpPr>
          <p:grpSpPr>
            <a:xfrm>
              <a:off x="1410631" y="1974464"/>
              <a:ext cx="1599269" cy="192074"/>
              <a:chOff x="1410631" y="1974464"/>
              <a:chExt cx="1599269" cy="192074"/>
            </a:xfrm>
          </p:grpSpPr>
          <p:grpSp>
            <p:nvGrpSpPr>
              <p:cNvPr id="69" name="Group 68"/>
              <p:cNvGrpSpPr/>
              <p:nvPr/>
            </p:nvGrpSpPr>
            <p:grpSpPr>
              <a:xfrm>
                <a:off x="1638300" y="1974514"/>
                <a:ext cx="228600" cy="192024"/>
                <a:chOff x="7543800" y="3657600"/>
                <a:chExt cx="906236" cy="762000"/>
              </a:xfrm>
            </p:grpSpPr>
            <p:pic>
              <p:nvPicPr>
                <p:cNvPr id="70" name="Picture 69"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71" name="Picture 70"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72" name="Group 71"/>
              <p:cNvGrpSpPr/>
              <p:nvPr/>
            </p:nvGrpSpPr>
            <p:grpSpPr>
              <a:xfrm>
                <a:off x="1866900" y="1974514"/>
                <a:ext cx="228600" cy="192024"/>
                <a:chOff x="7543800" y="3657600"/>
                <a:chExt cx="906236" cy="762000"/>
              </a:xfrm>
            </p:grpSpPr>
            <p:pic>
              <p:nvPicPr>
                <p:cNvPr id="73" name="Picture 72"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74" name="Picture 73"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75" name="Group 74"/>
              <p:cNvGrpSpPr/>
              <p:nvPr/>
            </p:nvGrpSpPr>
            <p:grpSpPr>
              <a:xfrm>
                <a:off x="2095500" y="1974514"/>
                <a:ext cx="228600" cy="192024"/>
                <a:chOff x="7543800" y="3657600"/>
                <a:chExt cx="906236" cy="762000"/>
              </a:xfrm>
            </p:grpSpPr>
            <p:pic>
              <p:nvPicPr>
                <p:cNvPr id="76" name="Picture 75"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77" name="Picture 76"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81" name="Group 80"/>
              <p:cNvGrpSpPr/>
              <p:nvPr/>
            </p:nvGrpSpPr>
            <p:grpSpPr>
              <a:xfrm>
                <a:off x="1410631" y="1974514"/>
                <a:ext cx="228600" cy="192024"/>
                <a:chOff x="7543800" y="3657600"/>
                <a:chExt cx="906236" cy="762000"/>
              </a:xfrm>
            </p:grpSpPr>
            <p:pic>
              <p:nvPicPr>
                <p:cNvPr id="82" name="Picture 81"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83" name="Picture 82"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84" name="Group 83"/>
              <p:cNvGrpSpPr/>
              <p:nvPr/>
            </p:nvGrpSpPr>
            <p:grpSpPr>
              <a:xfrm>
                <a:off x="2781300" y="1974464"/>
                <a:ext cx="228600" cy="192024"/>
                <a:chOff x="7543800" y="3657600"/>
                <a:chExt cx="906236" cy="762000"/>
              </a:xfrm>
            </p:grpSpPr>
            <p:pic>
              <p:nvPicPr>
                <p:cNvPr id="85" name="Picture 84"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86" name="Picture 85"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87" name="Group 86"/>
              <p:cNvGrpSpPr/>
              <p:nvPr/>
            </p:nvGrpSpPr>
            <p:grpSpPr>
              <a:xfrm>
                <a:off x="2552700" y="1974514"/>
                <a:ext cx="228600" cy="192024"/>
                <a:chOff x="7543800" y="3657600"/>
                <a:chExt cx="906236" cy="762000"/>
              </a:xfrm>
            </p:grpSpPr>
            <p:pic>
              <p:nvPicPr>
                <p:cNvPr id="88" name="Picture 87"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89" name="Picture 88"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90" name="Group 89"/>
              <p:cNvGrpSpPr/>
              <p:nvPr/>
            </p:nvGrpSpPr>
            <p:grpSpPr>
              <a:xfrm>
                <a:off x="2325031" y="1974464"/>
                <a:ext cx="228600" cy="192024"/>
                <a:chOff x="7543800" y="3657600"/>
                <a:chExt cx="906236" cy="762000"/>
              </a:xfrm>
            </p:grpSpPr>
            <p:pic>
              <p:nvPicPr>
                <p:cNvPr id="91" name="Picture 90"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92" name="Picture 91" descr="House.png"/>
                <p:cNvPicPr>
                  <a:picLocks noChangeAspect="1"/>
                </p:cNvPicPr>
                <p:nvPr/>
              </p:nvPicPr>
              <p:blipFill>
                <a:blip r:embed="rId6" cstate="print"/>
                <a:stretch>
                  <a:fillRect/>
                </a:stretch>
              </p:blipFill>
              <p:spPr>
                <a:xfrm>
                  <a:off x="7623521" y="3701623"/>
                  <a:ext cx="754172" cy="646905"/>
                </a:xfrm>
                <a:prstGeom prst="rect">
                  <a:avLst/>
                </a:prstGeom>
              </p:spPr>
            </p:pic>
          </p:grpSp>
        </p:grpSp>
        <p:grpSp>
          <p:nvGrpSpPr>
            <p:cNvPr id="93" name="Group 92"/>
            <p:cNvGrpSpPr/>
            <p:nvPr/>
          </p:nvGrpSpPr>
          <p:grpSpPr>
            <a:xfrm>
              <a:off x="1410631" y="1782440"/>
              <a:ext cx="1599269" cy="192074"/>
              <a:chOff x="1410631" y="1974464"/>
              <a:chExt cx="1599269" cy="192074"/>
            </a:xfrm>
          </p:grpSpPr>
          <p:grpSp>
            <p:nvGrpSpPr>
              <p:cNvPr id="94" name="Group 93"/>
              <p:cNvGrpSpPr/>
              <p:nvPr/>
            </p:nvGrpSpPr>
            <p:grpSpPr>
              <a:xfrm>
                <a:off x="1638300" y="1974514"/>
                <a:ext cx="228600" cy="192024"/>
                <a:chOff x="7543800" y="3657600"/>
                <a:chExt cx="906236" cy="762000"/>
              </a:xfrm>
            </p:grpSpPr>
            <p:pic>
              <p:nvPicPr>
                <p:cNvPr id="113" name="Picture 112"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14" name="Picture 113"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95" name="Group 94"/>
              <p:cNvGrpSpPr/>
              <p:nvPr/>
            </p:nvGrpSpPr>
            <p:grpSpPr>
              <a:xfrm>
                <a:off x="1866900" y="1974514"/>
                <a:ext cx="228600" cy="192024"/>
                <a:chOff x="7543800" y="3657600"/>
                <a:chExt cx="906236" cy="762000"/>
              </a:xfrm>
            </p:grpSpPr>
            <p:pic>
              <p:nvPicPr>
                <p:cNvPr id="111" name="Picture 110"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12" name="Picture 111"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96" name="Group 95"/>
              <p:cNvGrpSpPr/>
              <p:nvPr/>
            </p:nvGrpSpPr>
            <p:grpSpPr>
              <a:xfrm>
                <a:off x="2095500" y="1974514"/>
                <a:ext cx="228600" cy="192024"/>
                <a:chOff x="7543800" y="3657600"/>
                <a:chExt cx="906236" cy="762000"/>
              </a:xfrm>
            </p:grpSpPr>
            <p:pic>
              <p:nvPicPr>
                <p:cNvPr id="109" name="Picture 108"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10" name="Picture 109"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97" name="Group 96"/>
              <p:cNvGrpSpPr/>
              <p:nvPr/>
            </p:nvGrpSpPr>
            <p:grpSpPr>
              <a:xfrm>
                <a:off x="1410631" y="1974514"/>
                <a:ext cx="228600" cy="192024"/>
                <a:chOff x="7543800" y="3657600"/>
                <a:chExt cx="906236" cy="762000"/>
              </a:xfrm>
            </p:grpSpPr>
            <p:pic>
              <p:nvPicPr>
                <p:cNvPr id="107" name="Picture 106"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08" name="Picture 107"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98" name="Group 97"/>
              <p:cNvGrpSpPr/>
              <p:nvPr/>
            </p:nvGrpSpPr>
            <p:grpSpPr>
              <a:xfrm>
                <a:off x="2781300" y="1974464"/>
                <a:ext cx="228600" cy="192024"/>
                <a:chOff x="7543800" y="3657600"/>
                <a:chExt cx="906236" cy="762000"/>
              </a:xfrm>
            </p:grpSpPr>
            <p:pic>
              <p:nvPicPr>
                <p:cNvPr id="105" name="Picture 104"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06" name="Picture 105"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99" name="Group 98"/>
              <p:cNvGrpSpPr/>
              <p:nvPr/>
            </p:nvGrpSpPr>
            <p:grpSpPr>
              <a:xfrm>
                <a:off x="2552700" y="1974514"/>
                <a:ext cx="228600" cy="192024"/>
                <a:chOff x="7543800" y="3657600"/>
                <a:chExt cx="906236" cy="762000"/>
              </a:xfrm>
            </p:grpSpPr>
            <p:pic>
              <p:nvPicPr>
                <p:cNvPr id="103" name="Picture 102"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04" name="Picture 103"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00" name="Group 99"/>
              <p:cNvGrpSpPr/>
              <p:nvPr/>
            </p:nvGrpSpPr>
            <p:grpSpPr>
              <a:xfrm>
                <a:off x="2325031" y="1974464"/>
                <a:ext cx="228600" cy="192024"/>
                <a:chOff x="7543800" y="3657600"/>
                <a:chExt cx="906236" cy="762000"/>
              </a:xfrm>
            </p:grpSpPr>
            <p:pic>
              <p:nvPicPr>
                <p:cNvPr id="101" name="Picture 100"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02" name="Picture 101" descr="House.png"/>
                <p:cNvPicPr>
                  <a:picLocks noChangeAspect="1"/>
                </p:cNvPicPr>
                <p:nvPr/>
              </p:nvPicPr>
              <p:blipFill>
                <a:blip r:embed="rId6" cstate="print"/>
                <a:stretch>
                  <a:fillRect/>
                </a:stretch>
              </p:blipFill>
              <p:spPr>
                <a:xfrm>
                  <a:off x="7623521" y="3701623"/>
                  <a:ext cx="754172" cy="646905"/>
                </a:xfrm>
                <a:prstGeom prst="rect">
                  <a:avLst/>
                </a:prstGeom>
              </p:spPr>
            </p:pic>
          </p:grpSp>
        </p:grpSp>
        <p:grpSp>
          <p:nvGrpSpPr>
            <p:cNvPr id="115" name="Group 114"/>
            <p:cNvGrpSpPr/>
            <p:nvPr/>
          </p:nvGrpSpPr>
          <p:grpSpPr>
            <a:xfrm>
              <a:off x="1410165" y="1595586"/>
              <a:ext cx="1599269" cy="192074"/>
              <a:chOff x="1410631" y="1974464"/>
              <a:chExt cx="1599269" cy="192074"/>
            </a:xfrm>
          </p:grpSpPr>
          <p:grpSp>
            <p:nvGrpSpPr>
              <p:cNvPr id="116" name="Group 115"/>
              <p:cNvGrpSpPr/>
              <p:nvPr/>
            </p:nvGrpSpPr>
            <p:grpSpPr>
              <a:xfrm>
                <a:off x="1638300" y="1974514"/>
                <a:ext cx="228600" cy="192024"/>
                <a:chOff x="7543800" y="3657600"/>
                <a:chExt cx="906236" cy="762000"/>
              </a:xfrm>
            </p:grpSpPr>
            <p:pic>
              <p:nvPicPr>
                <p:cNvPr id="135" name="Picture 134"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36" name="Picture 135"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17" name="Group 116"/>
              <p:cNvGrpSpPr/>
              <p:nvPr/>
            </p:nvGrpSpPr>
            <p:grpSpPr>
              <a:xfrm>
                <a:off x="1866900" y="1974514"/>
                <a:ext cx="228600" cy="192024"/>
                <a:chOff x="7543800" y="3657600"/>
                <a:chExt cx="906236" cy="762000"/>
              </a:xfrm>
            </p:grpSpPr>
            <p:pic>
              <p:nvPicPr>
                <p:cNvPr id="133" name="Picture 132"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34" name="Picture 133"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18" name="Group 117"/>
              <p:cNvGrpSpPr/>
              <p:nvPr/>
            </p:nvGrpSpPr>
            <p:grpSpPr>
              <a:xfrm>
                <a:off x="2095500" y="1974514"/>
                <a:ext cx="228600" cy="192024"/>
                <a:chOff x="7543800" y="3657600"/>
                <a:chExt cx="906236" cy="762000"/>
              </a:xfrm>
            </p:grpSpPr>
            <p:pic>
              <p:nvPicPr>
                <p:cNvPr id="131" name="Picture 130"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32" name="Picture 131"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19" name="Group 118"/>
              <p:cNvGrpSpPr/>
              <p:nvPr/>
            </p:nvGrpSpPr>
            <p:grpSpPr>
              <a:xfrm>
                <a:off x="1410631" y="1974514"/>
                <a:ext cx="228600" cy="192024"/>
                <a:chOff x="7543800" y="3657600"/>
                <a:chExt cx="906236" cy="762000"/>
              </a:xfrm>
            </p:grpSpPr>
            <p:pic>
              <p:nvPicPr>
                <p:cNvPr id="129" name="Picture 128"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30" name="Picture 129"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20" name="Group 119"/>
              <p:cNvGrpSpPr/>
              <p:nvPr/>
            </p:nvGrpSpPr>
            <p:grpSpPr>
              <a:xfrm>
                <a:off x="2781300" y="1974464"/>
                <a:ext cx="228600" cy="192024"/>
                <a:chOff x="7543800" y="3657600"/>
                <a:chExt cx="906236" cy="762000"/>
              </a:xfrm>
            </p:grpSpPr>
            <p:pic>
              <p:nvPicPr>
                <p:cNvPr id="127" name="Picture 126"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28" name="Picture 127"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21" name="Group 120"/>
              <p:cNvGrpSpPr/>
              <p:nvPr/>
            </p:nvGrpSpPr>
            <p:grpSpPr>
              <a:xfrm>
                <a:off x="2552700" y="1974514"/>
                <a:ext cx="228600" cy="192024"/>
                <a:chOff x="7543800" y="3657600"/>
                <a:chExt cx="906236" cy="762000"/>
              </a:xfrm>
            </p:grpSpPr>
            <p:pic>
              <p:nvPicPr>
                <p:cNvPr id="125" name="Picture 124"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26" name="Picture 125"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22" name="Group 121"/>
              <p:cNvGrpSpPr/>
              <p:nvPr/>
            </p:nvGrpSpPr>
            <p:grpSpPr>
              <a:xfrm>
                <a:off x="2325031" y="1974464"/>
                <a:ext cx="228600" cy="192024"/>
                <a:chOff x="7543800" y="3657600"/>
                <a:chExt cx="906236" cy="762000"/>
              </a:xfrm>
            </p:grpSpPr>
            <p:pic>
              <p:nvPicPr>
                <p:cNvPr id="123" name="Picture 122"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24" name="Picture 123" descr="House.png"/>
                <p:cNvPicPr>
                  <a:picLocks noChangeAspect="1"/>
                </p:cNvPicPr>
                <p:nvPr/>
              </p:nvPicPr>
              <p:blipFill>
                <a:blip r:embed="rId6" cstate="print"/>
                <a:stretch>
                  <a:fillRect/>
                </a:stretch>
              </p:blipFill>
              <p:spPr>
                <a:xfrm>
                  <a:off x="7623521" y="3701623"/>
                  <a:ext cx="754172" cy="646905"/>
                </a:xfrm>
                <a:prstGeom prst="rect">
                  <a:avLst/>
                </a:prstGeom>
              </p:spPr>
            </p:pic>
          </p:grpSp>
        </p:grpSp>
        <p:grpSp>
          <p:nvGrpSpPr>
            <p:cNvPr id="137" name="Group 136"/>
            <p:cNvGrpSpPr/>
            <p:nvPr/>
          </p:nvGrpSpPr>
          <p:grpSpPr>
            <a:xfrm>
              <a:off x="1408943" y="1403562"/>
              <a:ext cx="1599269" cy="192074"/>
              <a:chOff x="1410631" y="1974464"/>
              <a:chExt cx="1599269" cy="192074"/>
            </a:xfrm>
          </p:grpSpPr>
          <p:grpSp>
            <p:nvGrpSpPr>
              <p:cNvPr id="138" name="Group 137"/>
              <p:cNvGrpSpPr/>
              <p:nvPr/>
            </p:nvGrpSpPr>
            <p:grpSpPr>
              <a:xfrm>
                <a:off x="1638300" y="1974514"/>
                <a:ext cx="228600" cy="192024"/>
                <a:chOff x="7543800" y="3657600"/>
                <a:chExt cx="906236" cy="762000"/>
              </a:xfrm>
            </p:grpSpPr>
            <p:pic>
              <p:nvPicPr>
                <p:cNvPr id="157" name="Picture 156"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58" name="Picture 157"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39" name="Group 138"/>
              <p:cNvGrpSpPr/>
              <p:nvPr/>
            </p:nvGrpSpPr>
            <p:grpSpPr>
              <a:xfrm>
                <a:off x="1866900" y="1974514"/>
                <a:ext cx="228600" cy="192024"/>
                <a:chOff x="7543800" y="3657600"/>
                <a:chExt cx="906236" cy="762000"/>
              </a:xfrm>
            </p:grpSpPr>
            <p:pic>
              <p:nvPicPr>
                <p:cNvPr id="155" name="Picture 154"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56" name="Picture 155"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40" name="Group 139"/>
              <p:cNvGrpSpPr/>
              <p:nvPr/>
            </p:nvGrpSpPr>
            <p:grpSpPr>
              <a:xfrm>
                <a:off x="2095500" y="1974514"/>
                <a:ext cx="228600" cy="192024"/>
                <a:chOff x="7543800" y="3657600"/>
                <a:chExt cx="906236" cy="762000"/>
              </a:xfrm>
            </p:grpSpPr>
            <p:pic>
              <p:nvPicPr>
                <p:cNvPr id="153" name="Picture 152"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54" name="Picture 153"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41" name="Group 140"/>
              <p:cNvGrpSpPr/>
              <p:nvPr/>
            </p:nvGrpSpPr>
            <p:grpSpPr>
              <a:xfrm>
                <a:off x="1410631" y="1974514"/>
                <a:ext cx="228600" cy="192024"/>
                <a:chOff x="7543800" y="3657600"/>
                <a:chExt cx="906236" cy="762000"/>
              </a:xfrm>
            </p:grpSpPr>
            <p:pic>
              <p:nvPicPr>
                <p:cNvPr id="151" name="Picture 150"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52" name="Picture 151"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42" name="Group 141"/>
              <p:cNvGrpSpPr/>
              <p:nvPr/>
            </p:nvGrpSpPr>
            <p:grpSpPr>
              <a:xfrm>
                <a:off x="2781300" y="1974464"/>
                <a:ext cx="228600" cy="192024"/>
                <a:chOff x="7543800" y="3657600"/>
                <a:chExt cx="906236" cy="762000"/>
              </a:xfrm>
            </p:grpSpPr>
            <p:pic>
              <p:nvPicPr>
                <p:cNvPr id="149" name="Picture 148"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50" name="Picture 149"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43" name="Group 142"/>
              <p:cNvGrpSpPr/>
              <p:nvPr/>
            </p:nvGrpSpPr>
            <p:grpSpPr>
              <a:xfrm>
                <a:off x="2552700" y="1974514"/>
                <a:ext cx="228600" cy="192024"/>
                <a:chOff x="7543800" y="3657600"/>
                <a:chExt cx="906236" cy="762000"/>
              </a:xfrm>
            </p:grpSpPr>
            <p:pic>
              <p:nvPicPr>
                <p:cNvPr id="147" name="Picture 146"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48" name="Picture 147"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44" name="Group 143"/>
              <p:cNvGrpSpPr/>
              <p:nvPr/>
            </p:nvGrpSpPr>
            <p:grpSpPr>
              <a:xfrm>
                <a:off x="2325031" y="1974464"/>
                <a:ext cx="228600" cy="192024"/>
                <a:chOff x="7543800" y="3657600"/>
                <a:chExt cx="906236" cy="762000"/>
              </a:xfrm>
            </p:grpSpPr>
            <p:pic>
              <p:nvPicPr>
                <p:cNvPr id="145" name="Picture 144"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46" name="Picture 145" descr="House.png"/>
                <p:cNvPicPr>
                  <a:picLocks noChangeAspect="1"/>
                </p:cNvPicPr>
                <p:nvPr/>
              </p:nvPicPr>
              <p:blipFill>
                <a:blip r:embed="rId6" cstate="print"/>
                <a:stretch>
                  <a:fillRect/>
                </a:stretch>
              </p:blipFill>
              <p:spPr>
                <a:xfrm>
                  <a:off x="7623521" y="3701623"/>
                  <a:ext cx="754172" cy="646905"/>
                </a:xfrm>
                <a:prstGeom prst="rect">
                  <a:avLst/>
                </a:prstGeom>
              </p:spPr>
            </p:pic>
          </p:grpSp>
        </p:grpSp>
        <p:grpSp>
          <p:nvGrpSpPr>
            <p:cNvPr id="159" name="Group 158"/>
            <p:cNvGrpSpPr/>
            <p:nvPr/>
          </p:nvGrpSpPr>
          <p:grpSpPr>
            <a:xfrm>
              <a:off x="1410805" y="1211488"/>
              <a:ext cx="1599269" cy="192074"/>
              <a:chOff x="1410631" y="1974464"/>
              <a:chExt cx="1599269" cy="192074"/>
            </a:xfrm>
          </p:grpSpPr>
          <p:grpSp>
            <p:nvGrpSpPr>
              <p:cNvPr id="160" name="Group 159"/>
              <p:cNvGrpSpPr/>
              <p:nvPr/>
            </p:nvGrpSpPr>
            <p:grpSpPr>
              <a:xfrm>
                <a:off x="1638300" y="1974514"/>
                <a:ext cx="228600" cy="192024"/>
                <a:chOff x="7543800" y="3657600"/>
                <a:chExt cx="906236" cy="762000"/>
              </a:xfrm>
            </p:grpSpPr>
            <p:pic>
              <p:nvPicPr>
                <p:cNvPr id="179" name="Picture 178"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80" name="Picture 179"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61" name="Group 160"/>
              <p:cNvGrpSpPr/>
              <p:nvPr/>
            </p:nvGrpSpPr>
            <p:grpSpPr>
              <a:xfrm>
                <a:off x="1866900" y="1974514"/>
                <a:ext cx="228600" cy="192024"/>
                <a:chOff x="7543800" y="3657600"/>
                <a:chExt cx="906236" cy="762000"/>
              </a:xfrm>
            </p:grpSpPr>
            <p:pic>
              <p:nvPicPr>
                <p:cNvPr id="177" name="Picture 176"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78" name="Picture 177"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62" name="Group 161"/>
              <p:cNvGrpSpPr/>
              <p:nvPr/>
            </p:nvGrpSpPr>
            <p:grpSpPr>
              <a:xfrm>
                <a:off x="2095500" y="1974514"/>
                <a:ext cx="228600" cy="192024"/>
                <a:chOff x="7543800" y="3657600"/>
                <a:chExt cx="906236" cy="762000"/>
              </a:xfrm>
            </p:grpSpPr>
            <p:pic>
              <p:nvPicPr>
                <p:cNvPr id="175" name="Picture 174"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76" name="Picture 175"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63" name="Group 162"/>
              <p:cNvGrpSpPr/>
              <p:nvPr/>
            </p:nvGrpSpPr>
            <p:grpSpPr>
              <a:xfrm>
                <a:off x="1410631" y="1974514"/>
                <a:ext cx="228600" cy="192024"/>
                <a:chOff x="7543800" y="3657600"/>
                <a:chExt cx="906236" cy="762000"/>
              </a:xfrm>
            </p:grpSpPr>
            <p:pic>
              <p:nvPicPr>
                <p:cNvPr id="173" name="Picture 172"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74" name="Picture 173"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64" name="Group 163"/>
              <p:cNvGrpSpPr/>
              <p:nvPr/>
            </p:nvGrpSpPr>
            <p:grpSpPr>
              <a:xfrm>
                <a:off x="2781300" y="1974464"/>
                <a:ext cx="228600" cy="192024"/>
                <a:chOff x="7543800" y="3657600"/>
                <a:chExt cx="906236" cy="762000"/>
              </a:xfrm>
            </p:grpSpPr>
            <p:pic>
              <p:nvPicPr>
                <p:cNvPr id="171" name="Picture 170"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72" name="Picture 171"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65" name="Group 164"/>
              <p:cNvGrpSpPr/>
              <p:nvPr/>
            </p:nvGrpSpPr>
            <p:grpSpPr>
              <a:xfrm>
                <a:off x="2552700" y="1974514"/>
                <a:ext cx="228600" cy="192024"/>
                <a:chOff x="7543800" y="3657600"/>
                <a:chExt cx="906236" cy="762000"/>
              </a:xfrm>
            </p:grpSpPr>
            <p:pic>
              <p:nvPicPr>
                <p:cNvPr id="169" name="Picture 168"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70" name="Picture 169" descr="House.png"/>
                <p:cNvPicPr>
                  <a:picLocks noChangeAspect="1"/>
                </p:cNvPicPr>
                <p:nvPr/>
              </p:nvPicPr>
              <p:blipFill>
                <a:blip r:embed="rId6" cstate="print"/>
                <a:stretch>
                  <a:fillRect/>
                </a:stretch>
              </p:blipFill>
              <p:spPr>
                <a:xfrm>
                  <a:off x="7623521" y="3701623"/>
                  <a:ext cx="754172" cy="646905"/>
                </a:xfrm>
                <a:prstGeom prst="rect">
                  <a:avLst/>
                </a:prstGeom>
              </p:spPr>
            </p:pic>
          </p:grpSp>
          <p:grpSp>
            <p:nvGrpSpPr>
              <p:cNvPr id="166" name="Group 165"/>
              <p:cNvGrpSpPr/>
              <p:nvPr/>
            </p:nvGrpSpPr>
            <p:grpSpPr>
              <a:xfrm>
                <a:off x="2325031" y="1974464"/>
                <a:ext cx="228600" cy="192024"/>
                <a:chOff x="7543800" y="3657600"/>
                <a:chExt cx="906236" cy="762000"/>
              </a:xfrm>
            </p:grpSpPr>
            <p:pic>
              <p:nvPicPr>
                <p:cNvPr id="167" name="Picture 166" descr="background.jpg"/>
                <p:cNvPicPr>
                  <a:picLocks noChangeAspect="1"/>
                </p:cNvPicPr>
                <p:nvPr/>
              </p:nvPicPr>
              <p:blipFill>
                <a:blip r:embed="rId5" cstate="print"/>
                <a:stretch>
                  <a:fillRect/>
                </a:stretch>
              </p:blipFill>
              <p:spPr>
                <a:xfrm>
                  <a:off x="7543800" y="3657600"/>
                  <a:ext cx="906236" cy="762000"/>
                </a:xfrm>
                <a:prstGeom prst="rect">
                  <a:avLst/>
                </a:prstGeom>
              </p:spPr>
            </p:pic>
            <p:pic>
              <p:nvPicPr>
                <p:cNvPr id="168" name="Picture 167" descr="House.png"/>
                <p:cNvPicPr>
                  <a:picLocks noChangeAspect="1"/>
                </p:cNvPicPr>
                <p:nvPr/>
              </p:nvPicPr>
              <p:blipFill>
                <a:blip r:embed="rId6" cstate="print"/>
                <a:stretch>
                  <a:fillRect/>
                </a:stretch>
              </p:blipFill>
              <p:spPr>
                <a:xfrm>
                  <a:off x="7623521" y="3701623"/>
                  <a:ext cx="754172" cy="646905"/>
                </a:xfrm>
                <a:prstGeom prst="rect">
                  <a:avLst/>
                </a:prstGeom>
              </p:spPr>
            </p:pic>
          </p:grpSp>
        </p:grpSp>
      </p:grpSp>
      <p:grpSp>
        <p:nvGrpSpPr>
          <p:cNvPr id="11" name="Group 10"/>
          <p:cNvGrpSpPr/>
          <p:nvPr/>
        </p:nvGrpSpPr>
        <p:grpSpPr>
          <a:xfrm>
            <a:off x="3178810" y="1324098"/>
            <a:ext cx="1920240" cy="617912"/>
            <a:chOff x="3178810" y="1324098"/>
            <a:chExt cx="1920240" cy="617912"/>
          </a:xfrm>
        </p:grpSpPr>
        <p:pic>
          <p:nvPicPr>
            <p:cNvPr id="1027" name="Picture 3" descr="C:\Users\jlgreathouse\AppData\Local\Microsoft\Windows\Temporary Internet Files\Content.IE5\F4F6JPEA\MC900045118[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78810" y="1324098"/>
              <a:ext cx="640080" cy="617912"/>
            </a:xfrm>
            <a:prstGeom prst="rect">
              <a:avLst/>
            </a:prstGeom>
            <a:noFill/>
            <a:extLst>
              <a:ext uri="{909E8E84-426E-40DD-AFC4-6F175D3DCCD1}">
                <a14:hiddenFill xmlns:a14="http://schemas.microsoft.com/office/drawing/2010/main">
                  <a:solidFill>
                    <a:srgbClr val="FFFFFF"/>
                  </a:solidFill>
                </a14:hiddenFill>
              </a:ext>
            </a:extLst>
          </p:spPr>
        </p:pic>
        <p:pic>
          <p:nvPicPr>
            <p:cNvPr id="181" name="Picture 3" descr="C:\Users\jlgreathouse\AppData\Local\Microsoft\Windows\Temporary Internet Files\Content.IE5\F4F6JPEA\MC900045118[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18890" y="1324098"/>
              <a:ext cx="640080" cy="617912"/>
            </a:xfrm>
            <a:prstGeom prst="rect">
              <a:avLst/>
            </a:prstGeom>
            <a:noFill/>
            <a:extLst>
              <a:ext uri="{909E8E84-426E-40DD-AFC4-6F175D3DCCD1}">
                <a14:hiddenFill xmlns:a14="http://schemas.microsoft.com/office/drawing/2010/main">
                  <a:solidFill>
                    <a:srgbClr val="FFFFFF"/>
                  </a:solidFill>
                </a14:hiddenFill>
              </a:ext>
            </a:extLst>
          </p:spPr>
        </p:pic>
        <p:pic>
          <p:nvPicPr>
            <p:cNvPr id="182" name="Picture 3" descr="C:\Users\jlgreathouse\AppData\Local\Microsoft\Windows\Temporary Internet Files\Content.IE5\F4F6JPEA\MC900045118[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58970" y="1324098"/>
              <a:ext cx="640080" cy="61791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876510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1" grpId="0" animBg="1"/>
    </p:bldLst>
  </p:timing>
</p:sld>
</file>

<file path=ppt/theme/theme1.xml><?xml version="1.0" encoding="utf-8"?>
<a:theme xmlns:a="http://schemas.openxmlformats.org/drawingml/2006/main" name="Umich">
  <a:themeElements>
    <a:clrScheme name="UMich">
      <a:dk1>
        <a:srgbClr val="000000"/>
      </a:dk1>
      <a:lt1>
        <a:srgbClr val="FFFFFF"/>
      </a:lt1>
      <a:dk2>
        <a:srgbClr val="000099"/>
      </a:dk2>
      <a:lt2>
        <a:srgbClr val="5F5F5F"/>
      </a:lt2>
      <a:accent1>
        <a:srgbClr val="CC9900"/>
      </a:accent1>
      <a:accent2>
        <a:srgbClr val="000099"/>
      </a:accent2>
      <a:accent3>
        <a:srgbClr val="FFFFFF"/>
      </a:accent3>
      <a:accent4>
        <a:srgbClr val="000000"/>
      </a:accent4>
      <a:accent5>
        <a:srgbClr val="E2CAAA"/>
      </a:accent5>
      <a:accent6>
        <a:srgbClr val="00008A"/>
      </a:accent6>
      <a:hlink>
        <a:srgbClr val="996600"/>
      </a:hlink>
      <a:folHlink>
        <a:srgbClr val="AFBF39"/>
      </a:folHlink>
    </a:clrScheme>
    <a:fontScheme name="Office Them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sz="1600" dirty="0" smtClean="0"/>
        </a:defPPr>
      </a:lstStyle>
    </a:txDef>
  </a:objectDefaults>
  <a:extraClrSchemeLst>
    <a:extraClrScheme>
      <a:clrScheme name="Office Them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Office Them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ffice Them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Office Them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Office Them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14983</TotalTime>
  <Words>3498</Words>
  <Application>Microsoft Office PowerPoint</Application>
  <PresentationFormat>On-screen Show (4:3)</PresentationFormat>
  <Paragraphs>491</Paragraphs>
  <Slides>28</Slides>
  <Notes>25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Umich</vt:lpstr>
      <vt:lpstr>Highly Scalable Distributed Dataflow Analysis</vt:lpstr>
      <vt:lpstr>Software Errors Abound</vt:lpstr>
      <vt:lpstr>Goals of this Work</vt:lpstr>
      <vt:lpstr>Dynamic Dataflow Analysis</vt:lpstr>
      <vt:lpstr>Example Dynamic Dataflow Analysis</vt:lpstr>
      <vt:lpstr>Distributed Dynamic Dataflow Analysis</vt:lpstr>
      <vt:lpstr>Problem: DDAs are Slow</vt:lpstr>
      <vt:lpstr>Our Solution: Sampling</vt:lpstr>
      <vt:lpstr>Sampling Allows Distribution</vt:lpstr>
      <vt:lpstr>Cannot Naïvely Sample Code</vt:lpstr>
      <vt:lpstr>Our Solution: Sample Data, not Code</vt:lpstr>
      <vt:lpstr>Dataflow Sampling Example</vt:lpstr>
      <vt:lpstr>Mechanisms for Dataflow Sampling (1)</vt:lpstr>
      <vt:lpstr>Mechanisms for Dataflow Sampling (2)</vt:lpstr>
      <vt:lpstr>Prototype Setup</vt:lpstr>
      <vt:lpstr>Benchmarks</vt:lpstr>
      <vt:lpstr>Performance of Dataflow Sampling</vt:lpstr>
      <vt:lpstr>Accuracy at Very Low Overhead</vt:lpstr>
      <vt:lpstr>Accuracy with Background Tasks</vt:lpstr>
      <vt:lpstr>Conclusion &amp; Future Work</vt:lpstr>
      <vt:lpstr>BACKUP SLIDES</vt:lpstr>
      <vt:lpstr>Outline</vt:lpstr>
      <vt:lpstr>Detecting Security Errors</vt:lpstr>
      <vt:lpstr>Security Vulnerability Example</vt:lpstr>
      <vt:lpstr>Performance of Dataflow Sampling (2)</vt:lpstr>
      <vt:lpstr>Performance of Dataflow Sampling (3)</vt:lpstr>
      <vt:lpstr>Accuracy with Background Tasks</vt:lpstr>
      <vt:lpstr>Width Test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Highly Scalable Distributed Dataflow Analysis</dc:title>
  <dc:creator>Joseph L. Greathouse</dc:creator>
  <cp:lastModifiedBy>Joseph L. Greathouse</cp:lastModifiedBy>
  <cp:revision>242</cp:revision>
  <cp:lastPrinted>1601-01-01T00:00:00Z</cp:lastPrinted>
  <dcterms:created xsi:type="dcterms:W3CDTF">2011-03-20T20:21:45Z</dcterms:created>
  <dcterms:modified xsi:type="dcterms:W3CDTF">2011-04-10T16:52:39Z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TC102037711033</vt:lpwstr>
  </property>
</Properties>
</file>